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charts/chart19.xml" ContentType="application/vnd.openxmlformats-officedocument.drawingml.char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charts/chart20.xml" ContentType="application/vnd.openxmlformats-officedocument.drawingml.chart+xml"/>
  <Override PartName="/ppt/charts/chart3.xml" ContentType="application/vnd.openxmlformats-officedocument.drawingml.chart+xml"/>
  <Default Extension="xlsx" ContentType="application/vnd.openxmlformats-officedocument.spreadsheetml.sheet"/>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charts/chart18.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charts/chart14.xml" ContentType="application/vnd.openxmlformats-officedocument.drawingml.chart+xml"/>
  <Override PartName="/ppt/charts/chart23.xml" ContentType="application/vnd.openxmlformats-officedocument.drawingml.char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handoutMasterIdLst>
    <p:handoutMasterId r:id="rId23"/>
  </p:handoutMasterIdLst>
  <p:sldIdLst>
    <p:sldId id="256" r:id="rId2"/>
    <p:sldId id="288" r:id="rId3"/>
    <p:sldId id="260" r:id="rId4"/>
    <p:sldId id="258" r:id="rId5"/>
    <p:sldId id="262" r:id="rId6"/>
    <p:sldId id="261" r:id="rId7"/>
    <p:sldId id="263" r:id="rId8"/>
    <p:sldId id="264" r:id="rId9"/>
    <p:sldId id="265" r:id="rId10"/>
    <p:sldId id="266" r:id="rId11"/>
    <p:sldId id="267" r:id="rId12"/>
    <p:sldId id="268" r:id="rId13"/>
    <p:sldId id="271" r:id="rId14"/>
    <p:sldId id="272" r:id="rId15"/>
    <p:sldId id="273" r:id="rId16"/>
    <p:sldId id="274" r:id="rId17"/>
    <p:sldId id="275" r:id="rId18"/>
    <p:sldId id="276" r:id="rId19"/>
    <p:sldId id="278" r:id="rId20"/>
    <p:sldId id="277" r:id="rId21"/>
  </p:sldIdLst>
  <p:sldSz cx="10287000" cy="6858000" type="35mm"/>
  <p:notesSz cx="6797675" cy="9874250"/>
  <p:custDataLst>
    <p:tags r:id="rId24"/>
  </p:custDataLst>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50000"/>
      </a:spcBef>
      <a:spcAft>
        <a:spcPct val="0"/>
      </a:spcAft>
      <a:defRPr sz="2400" kern="1200">
        <a:solidFill>
          <a:schemeClr val="tx1"/>
        </a:solidFill>
        <a:latin typeface="Imago" pitchFamily="2" charset="0"/>
        <a:ea typeface="+mn-ea"/>
        <a:cs typeface="+mn-cs"/>
      </a:defRPr>
    </a:lvl1pPr>
    <a:lvl2pPr marL="457200" algn="l" rtl="0" eaLnBrk="0" fontAlgn="base" hangingPunct="0">
      <a:spcBef>
        <a:spcPct val="50000"/>
      </a:spcBef>
      <a:spcAft>
        <a:spcPct val="0"/>
      </a:spcAft>
      <a:defRPr sz="2400" kern="1200">
        <a:solidFill>
          <a:schemeClr val="tx1"/>
        </a:solidFill>
        <a:latin typeface="Imago" pitchFamily="2" charset="0"/>
        <a:ea typeface="+mn-ea"/>
        <a:cs typeface="+mn-cs"/>
      </a:defRPr>
    </a:lvl2pPr>
    <a:lvl3pPr marL="914400" algn="l" rtl="0" eaLnBrk="0" fontAlgn="base" hangingPunct="0">
      <a:spcBef>
        <a:spcPct val="50000"/>
      </a:spcBef>
      <a:spcAft>
        <a:spcPct val="0"/>
      </a:spcAft>
      <a:defRPr sz="2400" kern="1200">
        <a:solidFill>
          <a:schemeClr val="tx1"/>
        </a:solidFill>
        <a:latin typeface="Imago" pitchFamily="2" charset="0"/>
        <a:ea typeface="+mn-ea"/>
        <a:cs typeface="+mn-cs"/>
      </a:defRPr>
    </a:lvl3pPr>
    <a:lvl4pPr marL="1371600" algn="l" rtl="0" eaLnBrk="0" fontAlgn="base" hangingPunct="0">
      <a:spcBef>
        <a:spcPct val="50000"/>
      </a:spcBef>
      <a:spcAft>
        <a:spcPct val="0"/>
      </a:spcAft>
      <a:defRPr sz="2400" kern="1200">
        <a:solidFill>
          <a:schemeClr val="tx1"/>
        </a:solidFill>
        <a:latin typeface="Imago" pitchFamily="2" charset="0"/>
        <a:ea typeface="+mn-ea"/>
        <a:cs typeface="+mn-cs"/>
      </a:defRPr>
    </a:lvl4pPr>
    <a:lvl5pPr marL="1828800" algn="l" rtl="0" eaLnBrk="0" fontAlgn="base" hangingPunct="0">
      <a:spcBef>
        <a:spcPct val="50000"/>
      </a:spcBef>
      <a:spcAft>
        <a:spcPct val="0"/>
      </a:spcAft>
      <a:defRPr sz="2400" kern="1200">
        <a:solidFill>
          <a:schemeClr val="tx1"/>
        </a:solidFill>
        <a:latin typeface="Imago" pitchFamily="2" charset="0"/>
        <a:ea typeface="+mn-ea"/>
        <a:cs typeface="+mn-cs"/>
      </a:defRPr>
    </a:lvl5pPr>
    <a:lvl6pPr marL="2286000" algn="l" defTabSz="914400" rtl="0" eaLnBrk="1" latinLnBrk="0" hangingPunct="1">
      <a:defRPr sz="2400" kern="1200">
        <a:solidFill>
          <a:schemeClr val="tx1"/>
        </a:solidFill>
        <a:latin typeface="Imago" pitchFamily="2" charset="0"/>
        <a:ea typeface="+mn-ea"/>
        <a:cs typeface="+mn-cs"/>
      </a:defRPr>
    </a:lvl6pPr>
    <a:lvl7pPr marL="2743200" algn="l" defTabSz="914400" rtl="0" eaLnBrk="1" latinLnBrk="0" hangingPunct="1">
      <a:defRPr sz="2400" kern="1200">
        <a:solidFill>
          <a:schemeClr val="tx1"/>
        </a:solidFill>
        <a:latin typeface="Imago" pitchFamily="2" charset="0"/>
        <a:ea typeface="+mn-ea"/>
        <a:cs typeface="+mn-cs"/>
      </a:defRPr>
    </a:lvl7pPr>
    <a:lvl8pPr marL="3200400" algn="l" defTabSz="914400" rtl="0" eaLnBrk="1" latinLnBrk="0" hangingPunct="1">
      <a:defRPr sz="2400" kern="1200">
        <a:solidFill>
          <a:schemeClr val="tx1"/>
        </a:solidFill>
        <a:latin typeface="Imago" pitchFamily="2" charset="0"/>
        <a:ea typeface="+mn-ea"/>
        <a:cs typeface="+mn-cs"/>
      </a:defRPr>
    </a:lvl8pPr>
    <a:lvl9pPr marL="3657600" algn="l" defTabSz="914400" rtl="0" eaLnBrk="1" latinLnBrk="0" hangingPunct="1">
      <a:defRPr sz="2400" kern="1200">
        <a:solidFill>
          <a:schemeClr val="tx1"/>
        </a:solidFill>
        <a:latin typeface="Imago"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F76681"/>
    <a:srgbClr val="C40C87"/>
    <a:srgbClr val="003300"/>
    <a:srgbClr val="D49FFF"/>
    <a:srgbClr val="00B7A5"/>
    <a:srgbClr val="B760F9"/>
    <a:srgbClr val="FFFF99"/>
    <a:srgbClr val="819EEF"/>
    <a:srgbClr val="51A2E5"/>
    <a:srgbClr val="3365F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598" autoAdjust="0"/>
    <p:restoredTop sz="95994" autoAdjust="0"/>
  </p:normalViewPr>
  <p:slideViewPr>
    <p:cSldViewPr>
      <p:cViewPr>
        <p:scale>
          <a:sx n="100" d="100"/>
          <a:sy n="100" d="100"/>
        </p:scale>
        <p:origin x="-342" y="228"/>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user\Desktop\&#922;&#937;&#925;&#931;&#932;&#913;&#925;&#932;&#921;&#925;&#913;\&#949;&#961;&#949;&#965;&#957;&#945;%20&#963;&#949;%20&#945;&#963;&#952;&#949;&#957;&#949;&#943;&#962;%20&#956;&#949;%20Ca%20&#956;&#945;&#963;&#964;&#959;&#973;\&#945;&#960;&#959;&#964;&#949;&#955;&#941;&#963;&#956;&#945;&#964;&#945;\her2%20outcome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Documents%20and%20Settings\user\Desktop\&#922;&#937;&#925;&#931;&#932;&#913;&#925;&#932;&#921;&#925;&#913;\&#949;&#961;&#949;&#965;&#957;&#945;%20&#963;&#949;%20&#945;&#963;&#952;&#949;&#957;&#949;&#943;&#962;%20&#956;&#949;%20Ca%20&#956;&#945;&#963;&#964;&#959;&#973;\&#945;&#960;&#959;&#964;&#949;&#955;&#941;&#963;&#956;&#945;&#964;&#945;\her2%20outcomes.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915;&#961;&#940;&#966;&#951;&#956;&#945;%20&#963;&#964;&#959;%20Microsoft%20Office%20PowerPoint"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___________________Microsoft_Office_Excel1.xlsx"/></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user\Desktop\her2%20outcom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lang="el-GR" b="0"/>
            </a:pPr>
            <a:r>
              <a:rPr lang="el-GR" sz="1400" b="0" dirty="0">
                <a:latin typeface="+mn-lt"/>
              </a:rPr>
              <a:t>Ηλικιακές ομάδες</a:t>
            </a:r>
          </a:p>
        </c:rich>
      </c:tx>
      <c:layout/>
    </c:title>
    <c:plotArea>
      <c:layout>
        <c:manualLayout>
          <c:layoutTarget val="inner"/>
          <c:xMode val="edge"/>
          <c:yMode val="edge"/>
          <c:x val="3.4307752078480032E-2"/>
          <c:y val="0.23909123995632597"/>
          <c:w val="0.93138449584303951"/>
          <c:h val="0.62406305224853265"/>
        </c:manualLayout>
      </c:layout>
      <c:barChart>
        <c:barDir val="col"/>
        <c:grouping val="clustered"/>
        <c:ser>
          <c:idx val="0"/>
          <c:order val="0"/>
          <c:spPr>
            <a:solidFill>
              <a:srgbClr val="F76681"/>
            </a:solidFill>
          </c:spPr>
          <c:dLbls>
            <c:txPr>
              <a:bodyPr/>
              <a:lstStyle/>
              <a:p>
                <a:pPr>
                  <a:defRPr lang="el-GR"/>
                </a:pPr>
                <a:endParaRPr lang="el-GR"/>
              </a:p>
            </c:txPr>
            <c:showVal val="1"/>
          </c:dLbls>
          <c:cat>
            <c:strRef>
              <c:f>Φύλλο20!$A$1:$A$4</c:f>
              <c:strCache>
                <c:ptCount val="4"/>
                <c:pt idx="0">
                  <c:v>&lt; 39 ετών</c:v>
                </c:pt>
                <c:pt idx="1">
                  <c:v>39-49ετών</c:v>
                </c:pt>
                <c:pt idx="2">
                  <c:v>49-59 ετών</c:v>
                </c:pt>
                <c:pt idx="3">
                  <c:v>&gt;60 ετών</c:v>
                </c:pt>
              </c:strCache>
            </c:strRef>
          </c:cat>
          <c:val>
            <c:numRef>
              <c:f>Φύλλο20!$B$1:$B$4</c:f>
              <c:numCache>
                <c:formatCode>0.00%</c:formatCode>
                <c:ptCount val="4"/>
                <c:pt idx="0">
                  <c:v>0.12100000000000002</c:v>
                </c:pt>
                <c:pt idx="1">
                  <c:v>0.33300000000000035</c:v>
                </c:pt>
                <c:pt idx="2">
                  <c:v>0.30800000000000022</c:v>
                </c:pt>
                <c:pt idx="3">
                  <c:v>0.23700000000000004</c:v>
                </c:pt>
              </c:numCache>
            </c:numRef>
          </c:val>
        </c:ser>
        <c:dLbls>
          <c:showVal val="1"/>
        </c:dLbls>
        <c:overlap val="-25"/>
        <c:axId val="147110528"/>
        <c:axId val="147880192"/>
      </c:barChart>
      <c:catAx>
        <c:axId val="147110528"/>
        <c:scaling>
          <c:orientation val="minMax"/>
        </c:scaling>
        <c:axPos val="b"/>
        <c:majorTickMark val="none"/>
        <c:tickLblPos val="nextTo"/>
        <c:txPr>
          <a:bodyPr/>
          <a:lstStyle/>
          <a:p>
            <a:pPr>
              <a:defRPr lang="el-GR"/>
            </a:pPr>
            <a:endParaRPr lang="el-GR"/>
          </a:p>
        </c:txPr>
        <c:crossAx val="147880192"/>
        <c:crosses val="autoZero"/>
        <c:auto val="1"/>
        <c:lblAlgn val="ctr"/>
        <c:lblOffset val="100"/>
      </c:catAx>
      <c:valAx>
        <c:axId val="147880192"/>
        <c:scaling>
          <c:orientation val="minMax"/>
        </c:scaling>
        <c:delete val="1"/>
        <c:axPos val="l"/>
        <c:numFmt formatCode="0.00%" sourceLinked="1"/>
        <c:tickLblPos val="nextTo"/>
        <c:crossAx val="147110528"/>
        <c:crosses val="autoZero"/>
        <c:crossBetween val="between"/>
      </c:valAx>
    </c:plotArea>
    <c:plotVisOnly val="1"/>
  </c:chart>
  <c:spPr>
    <a:solidFill>
      <a:schemeClr val="accent3"/>
    </a:solidFill>
    <a:ln>
      <a:solidFill>
        <a:schemeClr val="accent3">
          <a:lumMod val="50000"/>
        </a:schemeClr>
      </a:solidFill>
    </a:ln>
  </c:sp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manualLayout>
          <c:layoutTarget val="inner"/>
          <c:xMode val="edge"/>
          <c:yMode val="edge"/>
          <c:x val="0.44868661374187491"/>
          <c:y val="6.0849863179406757E-2"/>
          <c:w val="0.4424052258766093"/>
          <c:h val="0.89977669593980081"/>
        </c:manualLayout>
      </c:layout>
      <c:barChart>
        <c:barDir val="bar"/>
        <c:grouping val="clustered"/>
        <c:ser>
          <c:idx val="0"/>
          <c:order val="0"/>
          <c:spPr>
            <a:ln>
              <a:solidFill>
                <a:schemeClr val="bg1">
                  <a:lumMod val="65000"/>
                </a:schemeClr>
              </a:solidFill>
            </a:ln>
          </c:spPr>
          <c:dPt>
            <c:idx val="0"/>
            <c:spPr>
              <a:solidFill>
                <a:srgbClr val="92D050"/>
              </a:solidFill>
              <a:ln>
                <a:solidFill>
                  <a:schemeClr val="bg1">
                    <a:lumMod val="65000"/>
                  </a:schemeClr>
                </a:solidFill>
              </a:ln>
            </c:spPr>
          </c:dPt>
          <c:dPt>
            <c:idx val="1"/>
            <c:spPr>
              <a:solidFill>
                <a:srgbClr val="7030A0"/>
              </a:solidFill>
              <a:ln>
                <a:solidFill>
                  <a:schemeClr val="bg1">
                    <a:lumMod val="65000"/>
                  </a:schemeClr>
                </a:solidFill>
              </a:ln>
            </c:spPr>
          </c:dPt>
          <c:dPt>
            <c:idx val="2"/>
            <c:spPr>
              <a:solidFill>
                <a:srgbClr val="F76681"/>
              </a:solidFill>
              <a:ln>
                <a:solidFill>
                  <a:schemeClr val="bg1">
                    <a:lumMod val="65000"/>
                  </a:schemeClr>
                </a:solidFill>
              </a:ln>
            </c:spPr>
          </c:dPt>
          <c:dPt>
            <c:idx val="3"/>
            <c:spPr>
              <a:solidFill>
                <a:srgbClr val="FFFF99"/>
              </a:solidFill>
              <a:ln>
                <a:solidFill>
                  <a:schemeClr val="bg1">
                    <a:lumMod val="65000"/>
                  </a:schemeClr>
                </a:solidFill>
              </a:ln>
            </c:spPr>
          </c:dPt>
          <c:dPt>
            <c:idx val="4"/>
            <c:spPr>
              <a:solidFill>
                <a:srgbClr val="00B7A5"/>
              </a:solidFill>
              <a:ln>
                <a:solidFill>
                  <a:schemeClr val="bg1">
                    <a:lumMod val="65000"/>
                  </a:schemeClr>
                </a:solidFill>
              </a:ln>
            </c:spPr>
          </c:dPt>
          <c:dPt>
            <c:idx val="5"/>
            <c:spPr>
              <a:solidFill>
                <a:srgbClr val="B760F9"/>
              </a:solidFill>
              <a:ln>
                <a:solidFill>
                  <a:schemeClr val="bg1">
                    <a:lumMod val="65000"/>
                  </a:schemeClr>
                </a:solidFill>
              </a:ln>
            </c:spPr>
          </c:dPt>
          <c:dLbls>
            <c:txPr>
              <a:bodyPr/>
              <a:lstStyle/>
              <a:p>
                <a:pPr>
                  <a:defRPr lang="el-GR"/>
                </a:pPr>
                <a:endParaRPr lang="el-GR"/>
              </a:p>
            </c:txPr>
            <c:showVal val="1"/>
          </c:dLbls>
          <c:cat>
            <c:strRef>
              <c:f>Φύλλο11!$A$1:$A$6</c:f>
              <c:strCache>
                <c:ptCount val="6"/>
                <c:pt idx="0">
                  <c:v>ER-οιστρογονικοί υποδοχείς</c:v>
                </c:pt>
                <c:pt idx="1">
                  <c:v>PR-προγεστερονικοί υποδοχείς</c:v>
                </c:pt>
                <c:pt idx="2">
                  <c:v>HER-2- υποδοχέας του ανθρώπινου επιδερμικού αυξητικού παράγοντα τύπου 2 </c:v>
                </c:pt>
                <c:pt idx="3">
                  <c:v>Αριθμός λεμφαδένων</c:v>
                </c:pt>
                <c:pt idx="4">
                  <c:v>Μέγεθος όγκου</c:v>
                </c:pt>
                <c:pt idx="5">
                  <c:v>Βαθμός κακοήθειας</c:v>
                </c:pt>
              </c:strCache>
            </c:strRef>
          </c:cat>
          <c:val>
            <c:numRef>
              <c:f>Φύλλο11!$B$1:$B$6</c:f>
              <c:numCache>
                <c:formatCode>0.00%</c:formatCode>
                <c:ptCount val="6"/>
                <c:pt idx="0">
                  <c:v>0.17200000000000001</c:v>
                </c:pt>
                <c:pt idx="1">
                  <c:v>0.15700000000000025</c:v>
                </c:pt>
                <c:pt idx="2">
                  <c:v>0.16700000000000001</c:v>
                </c:pt>
                <c:pt idx="3">
                  <c:v>0.753000000000001</c:v>
                </c:pt>
                <c:pt idx="4">
                  <c:v>0.73200000000000065</c:v>
                </c:pt>
                <c:pt idx="5">
                  <c:v>0.49500000000000038</c:v>
                </c:pt>
              </c:numCache>
            </c:numRef>
          </c:val>
        </c:ser>
        <c:dLbls>
          <c:showVal val="1"/>
        </c:dLbls>
        <c:gapWidth val="136"/>
        <c:axId val="160053504"/>
        <c:axId val="160072832"/>
      </c:barChart>
      <c:catAx>
        <c:axId val="160053504"/>
        <c:scaling>
          <c:orientation val="maxMin"/>
        </c:scaling>
        <c:axPos val="l"/>
        <c:tickLblPos val="nextTo"/>
        <c:txPr>
          <a:bodyPr/>
          <a:lstStyle/>
          <a:p>
            <a:pPr>
              <a:defRPr lang="el-GR"/>
            </a:pPr>
            <a:endParaRPr lang="el-GR"/>
          </a:p>
        </c:txPr>
        <c:crossAx val="160072832"/>
        <c:crosses val="autoZero"/>
        <c:auto val="1"/>
        <c:lblAlgn val="ctr"/>
        <c:lblOffset val="100"/>
      </c:catAx>
      <c:valAx>
        <c:axId val="160072832"/>
        <c:scaling>
          <c:orientation val="minMax"/>
        </c:scaling>
        <c:delete val="1"/>
        <c:axPos val="t"/>
        <c:numFmt formatCode="0.00%" sourceLinked="1"/>
        <c:majorTickMark val="none"/>
        <c:tickLblPos val="nextTo"/>
        <c:crossAx val="160053504"/>
        <c:crosses val="autoZero"/>
        <c:crossBetween val="between"/>
      </c:valAx>
    </c:plotArea>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l-GR"/>
  <c:chart>
    <c:autoTitleDeleted val="1"/>
    <c:view3D>
      <c:rotX val="75"/>
      <c:perspective val="30"/>
    </c:view3D>
    <c:plotArea>
      <c:layout/>
      <c:pie3DChart>
        <c:varyColors val="1"/>
        <c:ser>
          <c:idx val="0"/>
          <c:order val="0"/>
          <c:spPr>
            <a:ln>
              <a:solidFill>
                <a:schemeClr val="bg1">
                  <a:lumMod val="65000"/>
                </a:schemeClr>
              </a:solidFill>
            </a:ln>
          </c:spPr>
          <c:explosion val="25"/>
          <c:dPt>
            <c:idx val="0"/>
            <c:spPr>
              <a:solidFill>
                <a:srgbClr val="F76681"/>
              </a:solidFill>
              <a:ln>
                <a:solidFill>
                  <a:schemeClr val="bg1">
                    <a:lumMod val="65000"/>
                  </a:schemeClr>
                </a:solidFill>
              </a:ln>
            </c:spPr>
          </c:dPt>
          <c:dPt>
            <c:idx val="1"/>
            <c:spPr>
              <a:solidFill>
                <a:schemeClr val="bg2">
                  <a:lumMod val="40000"/>
                  <a:lumOff val="60000"/>
                </a:schemeClr>
              </a:solidFill>
              <a:ln>
                <a:solidFill>
                  <a:schemeClr val="bg1">
                    <a:lumMod val="65000"/>
                  </a:schemeClr>
                </a:solidFill>
              </a:ln>
            </c:spPr>
          </c:dPt>
          <c:dPt>
            <c:idx val="2"/>
            <c:spPr>
              <a:solidFill>
                <a:srgbClr val="FFFF99"/>
              </a:solidFill>
              <a:ln>
                <a:solidFill>
                  <a:schemeClr val="bg1">
                    <a:lumMod val="65000"/>
                  </a:schemeClr>
                </a:solidFill>
              </a:ln>
            </c:spPr>
          </c:dPt>
          <c:dLbls>
            <c:txPr>
              <a:bodyPr/>
              <a:lstStyle/>
              <a:p>
                <a:pPr>
                  <a:defRPr lang="el-GR"/>
                </a:pPr>
                <a:endParaRPr lang="el-GR"/>
              </a:p>
            </c:txPr>
            <c:showCatName val="1"/>
            <c:showPercent val="1"/>
          </c:dLbls>
          <c:cat>
            <c:strRef>
              <c:f>Φύλλο12!$A$1:$A$3</c:f>
              <c:strCache>
                <c:ptCount val="3"/>
                <c:pt idx="0">
                  <c:v>Θετικός</c:v>
                </c:pt>
                <c:pt idx="1">
                  <c:v>Αρνητικός</c:v>
                </c:pt>
                <c:pt idx="2">
                  <c:v>Δε θυμάμαι</c:v>
                </c:pt>
              </c:strCache>
            </c:strRef>
          </c:cat>
          <c:val>
            <c:numRef>
              <c:f>Φύλλο12!$B$1:$B$3</c:f>
              <c:numCache>
                <c:formatCode>0.00%</c:formatCode>
                <c:ptCount val="3"/>
                <c:pt idx="0">
                  <c:v>0.16200000000000001</c:v>
                </c:pt>
                <c:pt idx="1">
                  <c:v>9.6000000000000002E-2</c:v>
                </c:pt>
                <c:pt idx="2">
                  <c:v>0.74200000000000099</c:v>
                </c:pt>
              </c:numCache>
            </c:numRef>
          </c:val>
        </c:ser>
        <c:dLbls>
          <c:showCatName val="1"/>
          <c:showPercent val="1"/>
        </c:dLbls>
      </c:pie3DChart>
    </c:plotArea>
    <c:plotVisOnly val="1"/>
  </c:chart>
  <c:spPr>
    <a:solidFill>
      <a:schemeClr val="accent3"/>
    </a:solidFill>
    <a:ln>
      <a:solidFill>
        <a:schemeClr val="accent3">
          <a:lumMod val="65000"/>
        </a:schemeClr>
      </a:solidFill>
    </a:ln>
  </c:sp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barChart>
        <c:barDir val="bar"/>
        <c:grouping val="clustered"/>
        <c:ser>
          <c:idx val="0"/>
          <c:order val="0"/>
          <c:spPr>
            <a:ln>
              <a:solidFill>
                <a:schemeClr val="accent3">
                  <a:lumMod val="65000"/>
                </a:schemeClr>
              </a:solidFill>
            </a:ln>
          </c:spPr>
          <c:dPt>
            <c:idx val="0"/>
            <c:spPr>
              <a:solidFill>
                <a:srgbClr val="92D050"/>
              </a:solidFill>
              <a:ln>
                <a:solidFill>
                  <a:schemeClr val="accent3">
                    <a:lumMod val="65000"/>
                  </a:schemeClr>
                </a:solidFill>
              </a:ln>
            </c:spPr>
          </c:dPt>
          <c:dPt>
            <c:idx val="1"/>
            <c:spPr>
              <a:solidFill>
                <a:srgbClr val="F76681"/>
              </a:solidFill>
              <a:ln>
                <a:solidFill>
                  <a:schemeClr val="accent3">
                    <a:lumMod val="65000"/>
                  </a:schemeClr>
                </a:solidFill>
              </a:ln>
            </c:spPr>
          </c:dPt>
          <c:dPt>
            <c:idx val="2"/>
            <c:spPr>
              <a:solidFill>
                <a:srgbClr val="FFFF99"/>
              </a:solidFill>
              <a:ln>
                <a:solidFill>
                  <a:schemeClr val="accent3">
                    <a:lumMod val="65000"/>
                  </a:schemeClr>
                </a:solidFill>
              </a:ln>
            </c:spPr>
          </c:dPt>
          <c:dPt>
            <c:idx val="3"/>
            <c:spPr>
              <a:solidFill>
                <a:schemeClr val="accent3">
                  <a:lumMod val="65000"/>
                </a:schemeClr>
              </a:solidFill>
              <a:ln>
                <a:solidFill>
                  <a:schemeClr val="accent3">
                    <a:lumMod val="65000"/>
                  </a:schemeClr>
                </a:solidFill>
              </a:ln>
            </c:spPr>
          </c:dPt>
          <c:dLbls>
            <c:txPr>
              <a:bodyPr/>
              <a:lstStyle/>
              <a:p>
                <a:pPr>
                  <a:defRPr lang="el-GR"/>
                </a:pPr>
                <a:endParaRPr lang="el-GR"/>
              </a:p>
            </c:txPr>
            <c:showVal val="1"/>
          </c:dLbls>
          <c:cat>
            <c:strRef>
              <c:f>Φύλλο13!$A$1:$A$4</c:f>
              <c:strCache>
                <c:ptCount val="4"/>
                <c:pt idx="0">
                  <c:v>Επιλογή θεραπείας</c:v>
                </c:pt>
                <c:pt idx="1">
                  <c:v>Διάρκεια θεραπείας</c:v>
                </c:pt>
                <c:pt idx="2">
                  <c:v>Χειρουργείο</c:v>
                </c:pt>
                <c:pt idx="3">
                  <c:v>Δε γνωρίζω</c:v>
                </c:pt>
              </c:strCache>
            </c:strRef>
          </c:cat>
          <c:val>
            <c:numRef>
              <c:f>Φύλλο13!$B$1:$B$4</c:f>
              <c:numCache>
                <c:formatCode>0.00%</c:formatCode>
                <c:ptCount val="4"/>
                <c:pt idx="0">
                  <c:v>0.45100000000000001</c:v>
                </c:pt>
                <c:pt idx="1">
                  <c:v>7.8000000000000014E-2</c:v>
                </c:pt>
                <c:pt idx="2" formatCode="0%">
                  <c:v>2.0000000000000011E-2</c:v>
                </c:pt>
                <c:pt idx="3">
                  <c:v>0.3140000000000005</c:v>
                </c:pt>
              </c:numCache>
            </c:numRef>
          </c:val>
        </c:ser>
        <c:dLbls>
          <c:showVal val="1"/>
        </c:dLbls>
        <c:overlap val="-25"/>
        <c:axId val="163496320"/>
        <c:axId val="163499008"/>
      </c:barChart>
      <c:catAx>
        <c:axId val="163496320"/>
        <c:scaling>
          <c:orientation val="maxMin"/>
        </c:scaling>
        <c:axPos val="l"/>
        <c:tickLblPos val="nextTo"/>
        <c:txPr>
          <a:bodyPr/>
          <a:lstStyle/>
          <a:p>
            <a:pPr>
              <a:defRPr lang="el-GR"/>
            </a:pPr>
            <a:endParaRPr lang="el-GR"/>
          </a:p>
        </c:txPr>
        <c:crossAx val="163499008"/>
        <c:crosses val="autoZero"/>
        <c:auto val="1"/>
        <c:lblAlgn val="ctr"/>
        <c:lblOffset val="100"/>
      </c:catAx>
      <c:valAx>
        <c:axId val="163499008"/>
        <c:scaling>
          <c:orientation val="minMax"/>
        </c:scaling>
        <c:delete val="1"/>
        <c:axPos val="t"/>
        <c:numFmt formatCode="0.00%" sourceLinked="1"/>
        <c:tickLblPos val="nextTo"/>
        <c:crossAx val="163496320"/>
        <c:crosses val="autoZero"/>
        <c:crossBetween val="between"/>
      </c:valAx>
    </c:plotArea>
    <c:plotVisOnly val="1"/>
  </c:chart>
  <c:spPr>
    <a:solidFill>
      <a:schemeClr val="accent3"/>
    </a:solidFill>
    <a:ln>
      <a:solidFill>
        <a:schemeClr val="accent3">
          <a:lumMod val="65000"/>
        </a:schemeClr>
      </a:solidFill>
    </a:ln>
  </c:sp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l-GR"/>
  <c:chart>
    <c:autoTitleDeleted val="1"/>
    <c:view3D>
      <c:rotX val="30"/>
      <c:perspective val="30"/>
    </c:view3D>
    <c:plotArea>
      <c:layout/>
      <c:pie3DChart>
        <c:varyColors val="1"/>
        <c:ser>
          <c:idx val="0"/>
          <c:order val="0"/>
          <c:spPr>
            <a:solidFill>
              <a:srgbClr val="FFFF99"/>
            </a:solidFill>
          </c:spPr>
          <c:explosion val="25"/>
          <c:dPt>
            <c:idx val="0"/>
            <c:spPr>
              <a:solidFill>
                <a:srgbClr val="00B7A5"/>
              </a:solidFill>
            </c:spPr>
          </c:dPt>
          <c:dPt>
            <c:idx val="1"/>
            <c:spPr>
              <a:solidFill>
                <a:srgbClr val="F76681"/>
              </a:solidFill>
            </c:spPr>
          </c:dPt>
          <c:dPt>
            <c:idx val="2"/>
            <c:spPr>
              <a:solidFill>
                <a:srgbClr val="7030A0"/>
              </a:solidFill>
            </c:spPr>
          </c:dPt>
          <c:dPt>
            <c:idx val="3"/>
            <c:spPr>
              <a:solidFill>
                <a:srgbClr val="FFFF99"/>
              </a:solidFill>
              <a:ln>
                <a:solidFill>
                  <a:schemeClr val="accent3">
                    <a:lumMod val="65000"/>
                  </a:schemeClr>
                </a:solidFill>
              </a:ln>
            </c:spPr>
          </c:dPt>
          <c:dLbls>
            <c:dLbl>
              <c:idx val="0"/>
              <c:layout>
                <c:manualLayout>
                  <c:x val="-8.1537911528470244E-2"/>
                  <c:y val="0"/>
                </c:manualLayout>
              </c:layout>
              <c:tx>
                <c:rich>
                  <a:bodyPr/>
                  <a:lstStyle/>
                  <a:p>
                    <a:r>
                      <a:rPr lang="el-GR" sz="900" dirty="0"/>
                      <a:t>Χημειοθεραπεία</a:t>
                    </a:r>
                    <a:r>
                      <a:rPr lang="el-GR" dirty="0"/>
                      <a:t>
4%</a:t>
                    </a:r>
                  </a:p>
                </c:rich>
              </c:tx>
              <c:dLblPos val="bestFit"/>
              <c:showCatName val="1"/>
              <c:showPercent val="1"/>
            </c:dLbl>
            <c:dLbl>
              <c:idx val="1"/>
              <c:layout>
                <c:manualLayout>
                  <c:x val="-5.4976984022904109E-2"/>
                  <c:y val="-4.3099664625255184E-2"/>
                </c:manualLayout>
              </c:layout>
              <c:dLblPos val="bestFit"/>
              <c:showCatName val="1"/>
              <c:showPercent val="1"/>
            </c:dLbl>
            <c:dLbl>
              <c:idx val="2"/>
              <c:layout>
                <c:manualLayout>
                  <c:x val="-5.7521524064368112E-3"/>
                  <c:y val="5.426071741032383E-2"/>
                </c:manualLayout>
              </c:layout>
              <c:dLblPos val="bestFit"/>
              <c:showCatName val="1"/>
              <c:showPercent val="1"/>
            </c:dLbl>
            <c:dLbl>
              <c:idx val="3"/>
              <c:layout>
                <c:manualLayout>
                  <c:x val="4.2817987383944052E-2"/>
                  <c:y val="-0.29139472149314682"/>
                </c:manualLayout>
              </c:layout>
              <c:dLblPos val="bestFit"/>
              <c:showCatName val="1"/>
              <c:showPercent val="1"/>
            </c:dLbl>
            <c:txPr>
              <a:bodyPr/>
              <a:lstStyle/>
              <a:p>
                <a:pPr>
                  <a:defRPr lang="el-GR"/>
                </a:pPr>
                <a:endParaRPr lang="el-GR"/>
              </a:p>
            </c:txPr>
            <c:dLblPos val="bestFit"/>
            <c:showCatName val="1"/>
            <c:showPercent val="1"/>
          </c:dLbls>
          <c:cat>
            <c:strRef>
              <c:f>Φύλλο14!$A$1:$A$4</c:f>
              <c:strCache>
                <c:ptCount val="4"/>
                <c:pt idx="0">
                  <c:v>Χημειοθεραπεία</c:v>
                </c:pt>
                <c:pt idx="1">
                  <c:v>Βιολογική θεραπεία</c:v>
                </c:pt>
                <c:pt idx="2">
                  <c:v>Ορμονοθεραπεία</c:v>
                </c:pt>
                <c:pt idx="3">
                  <c:v>Δε γνωρίζω</c:v>
                </c:pt>
              </c:strCache>
            </c:strRef>
          </c:cat>
          <c:val>
            <c:numRef>
              <c:f>Φύλλο14!$B$1:$B$4</c:f>
              <c:numCache>
                <c:formatCode>0.00%</c:formatCode>
                <c:ptCount val="4"/>
                <c:pt idx="0">
                  <c:v>3.9000000000000014E-2</c:v>
                </c:pt>
                <c:pt idx="1">
                  <c:v>0.15700000000000028</c:v>
                </c:pt>
                <c:pt idx="2">
                  <c:v>0.255</c:v>
                </c:pt>
                <c:pt idx="3">
                  <c:v>0.54900000000000004</c:v>
                </c:pt>
              </c:numCache>
            </c:numRef>
          </c:val>
        </c:ser>
        <c:ser>
          <c:idx val="1"/>
          <c:order val="1"/>
          <c:explosion val="25"/>
          <c:dLbls>
            <c:txPr>
              <a:bodyPr/>
              <a:lstStyle/>
              <a:p>
                <a:pPr>
                  <a:defRPr lang="el-GR"/>
                </a:pPr>
                <a:endParaRPr lang="el-GR"/>
              </a:p>
            </c:txPr>
            <c:showCatName val="1"/>
            <c:showPercent val="1"/>
          </c:dLbls>
          <c:cat>
            <c:strRef>
              <c:f>Φύλλο14!$A$1:$A$4</c:f>
              <c:strCache>
                <c:ptCount val="4"/>
                <c:pt idx="0">
                  <c:v>Χημειοθεραπεία</c:v>
                </c:pt>
                <c:pt idx="1">
                  <c:v>Βιολογική θεραπεία</c:v>
                </c:pt>
                <c:pt idx="2">
                  <c:v>Ορμονοθεραπεία</c:v>
                </c:pt>
                <c:pt idx="3">
                  <c:v>Δε γνωρίζω</c:v>
                </c:pt>
              </c:strCache>
            </c:strRef>
          </c:cat>
          <c:val>
            <c:numRef>
              <c:f>Φύλλο14!$C$1:$C$4</c:f>
              <c:numCache>
                <c:formatCode>General</c:formatCode>
                <c:ptCount val="4"/>
              </c:numCache>
            </c:numRef>
          </c:val>
        </c:ser>
        <c:dLbls>
          <c:showCatName val="1"/>
          <c:showPercent val="1"/>
        </c:dLbls>
      </c:pie3DChart>
    </c:plotArea>
    <c:plotVisOnly val="1"/>
  </c:chart>
  <c:spPr>
    <a:solidFill>
      <a:schemeClr val="bg1"/>
    </a:solidFill>
    <a:ln>
      <a:solidFill>
        <a:schemeClr val="accent3">
          <a:lumMod val="50000"/>
        </a:schemeClr>
      </a:solidFill>
    </a:ln>
  </c:sp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lineChart>
        <c:grouping val="stacked"/>
        <c:ser>
          <c:idx val="0"/>
          <c:order val="0"/>
          <c:spPr>
            <a:ln>
              <a:solidFill>
                <a:srgbClr val="F76681"/>
              </a:solidFill>
            </a:ln>
          </c:spPr>
          <c:marker>
            <c:spPr>
              <a:solidFill>
                <a:srgbClr val="F76681"/>
              </a:solidFill>
              <a:ln>
                <a:solidFill>
                  <a:srgbClr val="F76681"/>
                </a:solidFill>
              </a:ln>
            </c:spPr>
          </c:marker>
          <c:dLbls>
            <c:dLbl>
              <c:idx val="2"/>
              <c:layout>
                <c:manualLayout>
                  <c:x val="2.2222222222222251E-2"/>
                  <c:y val="0"/>
                </c:manualLayout>
              </c:layout>
              <c:dLblPos val="t"/>
              <c:showVal val="1"/>
            </c:dLbl>
            <c:txPr>
              <a:bodyPr/>
              <a:lstStyle/>
              <a:p>
                <a:pPr>
                  <a:defRPr lang="el-GR"/>
                </a:pPr>
                <a:endParaRPr lang="el-GR"/>
              </a:p>
            </c:txPr>
            <c:dLblPos val="t"/>
            <c:showVal val="1"/>
          </c:dLbls>
          <c:cat>
            <c:strRef>
              <c:f>Φύλλο15!$A$1:$A$5</c:f>
              <c:strCache>
                <c:ptCount val="5"/>
                <c:pt idx="0">
                  <c:v>καθόλου</c:v>
                </c:pt>
                <c:pt idx="1">
                  <c:v>λίγο </c:v>
                </c:pt>
                <c:pt idx="2">
                  <c:v>μέτρια</c:v>
                </c:pt>
                <c:pt idx="3">
                  <c:v>πολύ</c:v>
                </c:pt>
                <c:pt idx="4">
                  <c:v>άριστα</c:v>
                </c:pt>
              </c:strCache>
            </c:strRef>
          </c:cat>
          <c:val>
            <c:numRef>
              <c:f>Φύλλο15!$B$1:$B$5</c:f>
              <c:numCache>
                <c:formatCode>0.00%</c:formatCode>
                <c:ptCount val="5"/>
                <c:pt idx="0">
                  <c:v>0.126</c:v>
                </c:pt>
                <c:pt idx="1">
                  <c:v>0.33800000000000058</c:v>
                </c:pt>
                <c:pt idx="2">
                  <c:v>0.192</c:v>
                </c:pt>
                <c:pt idx="3">
                  <c:v>0.18200000000000022</c:v>
                </c:pt>
                <c:pt idx="4">
                  <c:v>0.16200000000000001</c:v>
                </c:pt>
              </c:numCache>
            </c:numRef>
          </c:val>
        </c:ser>
        <c:dLbls>
          <c:showVal val="1"/>
        </c:dLbls>
        <c:marker val="1"/>
        <c:axId val="189609856"/>
        <c:axId val="189611392"/>
      </c:lineChart>
      <c:catAx>
        <c:axId val="189609856"/>
        <c:scaling>
          <c:orientation val="minMax"/>
        </c:scaling>
        <c:axPos val="b"/>
        <c:majorTickMark val="none"/>
        <c:tickLblPos val="nextTo"/>
        <c:txPr>
          <a:bodyPr/>
          <a:lstStyle/>
          <a:p>
            <a:pPr>
              <a:defRPr lang="el-GR"/>
            </a:pPr>
            <a:endParaRPr lang="el-GR"/>
          </a:p>
        </c:txPr>
        <c:crossAx val="189611392"/>
        <c:crosses val="autoZero"/>
        <c:auto val="1"/>
        <c:lblAlgn val="ctr"/>
        <c:lblOffset val="100"/>
      </c:catAx>
      <c:valAx>
        <c:axId val="189611392"/>
        <c:scaling>
          <c:orientation val="minMax"/>
        </c:scaling>
        <c:delete val="1"/>
        <c:axPos val="l"/>
        <c:numFmt formatCode="0.00%" sourceLinked="1"/>
        <c:tickLblPos val="nextTo"/>
        <c:crossAx val="189609856"/>
        <c:crosses val="autoZero"/>
        <c:crossBetween val="between"/>
      </c:valAx>
    </c:plotArea>
    <c:plotVisOnly val="1"/>
  </c:chart>
  <c:spPr>
    <a:solidFill>
      <a:schemeClr val="accent3"/>
    </a:solidFill>
    <a:ln>
      <a:solidFill>
        <a:schemeClr val="accent3">
          <a:lumMod val="50000"/>
        </a:schemeClr>
      </a:solidFill>
    </a:ln>
  </c:sp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lineChart>
        <c:grouping val="stacked"/>
        <c:ser>
          <c:idx val="0"/>
          <c:order val="0"/>
          <c:spPr>
            <a:ln>
              <a:solidFill>
                <a:srgbClr val="F76681"/>
              </a:solidFill>
            </a:ln>
          </c:spPr>
          <c:marker>
            <c:spPr>
              <a:solidFill>
                <a:srgbClr val="F76681"/>
              </a:solidFill>
              <a:ln>
                <a:solidFill>
                  <a:srgbClr val="F76681"/>
                </a:solidFill>
              </a:ln>
            </c:spPr>
          </c:marker>
          <c:dLbls>
            <c:dLbl>
              <c:idx val="0"/>
              <c:layout>
                <c:manualLayout>
                  <c:x val="-6.3888888888888898E-2"/>
                  <c:y val="-4.6296296296296391E-2"/>
                </c:manualLayout>
              </c:layout>
              <c:showVal val="1"/>
            </c:dLbl>
            <c:dLbl>
              <c:idx val="1"/>
              <c:layout>
                <c:manualLayout>
                  <c:x val="-7.7777777777777779E-2"/>
                  <c:y val="-6.4814814814814894E-2"/>
                </c:manualLayout>
              </c:layout>
              <c:showVal val="1"/>
            </c:dLbl>
            <c:dLbl>
              <c:idx val="2"/>
              <c:layout>
                <c:manualLayout>
                  <c:x val="-9.4444444444444525E-2"/>
                  <c:y val="-4.6296296296296426E-2"/>
                </c:manualLayout>
              </c:layout>
              <c:showVal val="1"/>
            </c:dLbl>
            <c:dLbl>
              <c:idx val="3"/>
              <c:layout>
                <c:manualLayout>
                  <c:x val="-0.1111111111111111"/>
                  <c:y val="-2.7777777777777863E-2"/>
                </c:manualLayout>
              </c:layout>
              <c:showVal val="1"/>
            </c:dLbl>
            <c:dLbl>
              <c:idx val="4"/>
              <c:layout>
                <c:manualLayout>
                  <c:x val="-0.12222222222222265"/>
                  <c:y val="-2.3148148148148143E-2"/>
                </c:manualLayout>
              </c:layout>
              <c:showVal val="1"/>
            </c:dLbl>
            <c:txPr>
              <a:bodyPr/>
              <a:lstStyle/>
              <a:p>
                <a:pPr>
                  <a:defRPr lang="el-GR"/>
                </a:pPr>
                <a:endParaRPr lang="el-GR"/>
              </a:p>
            </c:txPr>
            <c:showVal val="1"/>
          </c:dLbls>
          <c:cat>
            <c:strRef>
              <c:f>Φύλλο16!$A$1:$A$5</c:f>
              <c:strCache>
                <c:ptCount val="5"/>
                <c:pt idx="0">
                  <c:v>καθόλου</c:v>
                </c:pt>
                <c:pt idx="1">
                  <c:v>λίγο </c:v>
                </c:pt>
                <c:pt idx="2">
                  <c:v>μέτρια</c:v>
                </c:pt>
                <c:pt idx="3">
                  <c:v>πολύ</c:v>
                </c:pt>
                <c:pt idx="4">
                  <c:v>άριστα</c:v>
                </c:pt>
              </c:strCache>
            </c:strRef>
          </c:cat>
          <c:val>
            <c:numRef>
              <c:f>Φύλλο16!$B$1:$B$5</c:f>
              <c:numCache>
                <c:formatCode>0.00%</c:formatCode>
                <c:ptCount val="5"/>
                <c:pt idx="0" formatCode="0%">
                  <c:v>4.0000000000000022E-2</c:v>
                </c:pt>
                <c:pt idx="1">
                  <c:v>0.16700000000000001</c:v>
                </c:pt>
                <c:pt idx="2">
                  <c:v>0.19700000000000001</c:v>
                </c:pt>
                <c:pt idx="3">
                  <c:v>0.26300000000000001</c:v>
                </c:pt>
                <c:pt idx="4">
                  <c:v>0.33300000000000057</c:v>
                </c:pt>
              </c:numCache>
            </c:numRef>
          </c:val>
        </c:ser>
        <c:dLbls>
          <c:showVal val="1"/>
        </c:dLbls>
        <c:marker val="1"/>
        <c:axId val="201323264"/>
        <c:axId val="201325952"/>
      </c:lineChart>
      <c:catAx>
        <c:axId val="201323264"/>
        <c:scaling>
          <c:orientation val="minMax"/>
        </c:scaling>
        <c:axPos val="b"/>
        <c:majorTickMark val="none"/>
        <c:tickLblPos val="nextTo"/>
        <c:txPr>
          <a:bodyPr/>
          <a:lstStyle/>
          <a:p>
            <a:pPr>
              <a:defRPr lang="el-GR"/>
            </a:pPr>
            <a:endParaRPr lang="el-GR"/>
          </a:p>
        </c:txPr>
        <c:crossAx val="201325952"/>
        <c:crosses val="autoZero"/>
        <c:auto val="1"/>
        <c:lblAlgn val="ctr"/>
        <c:lblOffset val="100"/>
      </c:catAx>
      <c:valAx>
        <c:axId val="201325952"/>
        <c:scaling>
          <c:orientation val="minMax"/>
        </c:scaling>
        <c:delete val="1"/>
        <c:axPos val="l"/>
        <c:numFmt formatCode="0%" sourceLinked="1"/>
        <c:tickLblPos val="nextTo"/>
        <c:crossAx val="201323264"/>
        <c:crosses val="autoZero"/>
        <c:crossBetween val="between"/>
      </c:valAx>
    </c:plotArea>
    <c:plotVisOnly val="1"/>
  </c:chart>
  <c:spPr>
    <a:solidFill>
      <a:schemeClr val="accent3"/>
    </a:solidFill>
    <a:ln>
      <a:solidFill>
        <a:schemeClr val="accent3">
          <a:lumMod val="50000"/>
        </a:schemeClr>
      </a:solidFill>
    </a:ln>
  </c:sp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lineChart>
        <c:grouping val="stacked"/>
        <c:ser>
          <c:idx val="0"/>
          <c:order val="0"/>
          <c:spPr>
            <a:ln>
              <a:solidFill>
                <a:srgbClr val="F76681"/>
              </a:solidFill>
            </a:ln>
          </c:spPr>
          <c:marker>
            <c:spPr>
              <a:solidFill>
                <a:srgbClr val="F76681"/>
              </a:solidFill>
              <a:ln>
                <a:solidFill>
                  <a:srgbClr val="F76681"/>
                </a:solidFill>
              </a:ln>
            </c:spPr>
          </c:marker>
          <c:dLbls>
            <c:dLbl>
              <c:idx val="0"/>
              <c:layout>
                <c:manualLayout>
                  <c:x val="-6.3888888888888898E-2"/>
                  <c:y val="-6.9444444444444503E-2"/>
                </c:manualLayout>
              </c:layout>
              <c:showVal val="1"/>
            </c:dLbl>
            <c:dLbl>
              <c:idx val="1"/>
              <c:layout>
                <c:manualLayout>
                  <c:x val="-7.7777777777777779E-2"/>
                  <c:y val="-6.4814814814814936E-2"/>
                </c:manualLayout>
              </c:layout>
              <c:showVal val="1"/>
            </c:dLbl>
            <c:dLbl>
              <c:idx val="2"/>
              <c:layout>
                <c:manualLayout>
                  <c:x val="-9.4444444444444525E-2"/>
                  <c:y val="-6.0185185185185147E-2"/>
                </c:manualLayout>
              </c:layout>
              <c:showVal val="1"/>
            </c:dLbl>
            <c:dLbl>
              <c:idx val="3"/>
              <c:layout>
                <c:manualLayout>
                  <c:x val="-0.1111111111111111"/>
                  <c:y val="-7.8703703703703734E-2"/>
                </c:manualLayout>
              </c:layout>
              <c:showVal val="1"/>
            </c:dLbl>
            <c:dLbl>
              <c:idx val="4"/>
              <c:layout>
                <c:manualLayout>
                  <c:x val="-0.1111111111111111"/>
                  <c:y val="-2.3148148148148147E-2"/>
                </c:manualLayout>
              </c:layout>
              <c:showVal val="1"/>
            </c:dLbl>
            <c:txPr>
              <a:bodyPr/>
              <a:lstStyle/>
              <a:p>
                <a:pPr>
                  <a:defRPr lang="el-GR"/>
                </a:pPr>
                <a:endParaRPr lang="el-GR"/>
              </a:p>
            </c:txPr>
            <c:showVal val="1"/>
          </c:dLbls>
          <c:cat>
            <c:strRef>
              <c:f>Φύλλο17!$A$1:$A$5</c:f>
              <c:strCache>
                <c:ptCount val="5"/>
                <c:pt idx="0">
                  <c:v>καθόλου</c:v>
                </c:pt>
                <c:pt idx="1">
                  <c:v>λίγο </c:v>
                </c:pt>
                <c:pt idx="2">
                  <c:v>μέτρια</c:v>
                </c:pt>
                <c:pt idx="3">
                  <c:v>πολύ</c:v>
                </c:pt>
                <c:pt idx="4">
                  <c:v>άριστα</c:v>
                </c:pt>
              </c:strCache>
            </c:strRef>
          </c:cat>
          <c:val>
            <c:numRef>
              <c:f>Φύλλο17!$B$1:$B$5</c:f>
              <c:numCache>
                <c:formatCode>0.00%</c:formatCode>
                <c:ptCount val="5"/>
                <c:pt idx="0" formatCode="0%">
                  <c:v>4.0000000000000022E-2</c:v>
                </c:pt>
                <c:pt idx="1">
                  <c:v>0.126</c:v>
                </c:pt>
                <c:pt idx="2">
                  <c:v>0.192</c:v>
                </c:pt>
                <c:pt idx="3">
                  <c:v>0.18200000000000022</c:v>
                </c:pt>
                <c:pt idx="4" formatCode="0%">
                  <c:v>0.46</c:v>
                </c:pt>
              </c:numCache>
            </c:numRef>
          </c:val>
        </c:ser>
        <c:dLbls>
          <c:showVal val="1"/>
        </c:dLbls>
        <c:marker val="1"/>
        <c:axId val="202098176"/>
        <c:axId val="202099712"/>
      </c:lineChart>
      <c:catAx>
        <c:axId val="202098176"/>
        <c:scaling>
          <c:orientation val="minMax"/>
        </c:scaling>
        <c:axPos val="b"/>
        <c:majorTickMark val="none"/>
        <c:tickLblPos val="nextTo"/>
        <c:txPr>
          <a:bodyPr/>
          <a:lstStyle/>
          <a:p>
            <a:pPr>
              <a:defRPr lang="el-GR"/>
            </a:pPr>
            <a:endParaRPr lang="el-GR"/>
          </a:p>
        </c:txPr>
        <c:crossAx val="202099712"/>
        <c:crosses val="autoZero"/>
        <c:auto val="1"/>
        <c:lblAlgn val="ctr"/>
        <c:lblOffset val="100"/>
      </c:catAx>
      <c:valAx>
        <c:axId val="202099712"/>
        <c:scaling>
          <c:orientation val="minMax"/>
        </c:scaling>
        <c:delete val="1"/>
        <c:axPos val="l"/>
        <c:numFmt formatCode="0%" sourceLinked="1"/>
        <c:tickLblPos val="nextTo"/>
        <c:crossAx val="202098176"/>
        <c:crosses val="autoZero"/>
        <c:crossBetween val="between"/>
      </c:valAx>
    </c:plotArea>
    <c:plotVisOnly val="1"/>
  </c:chart>
  <c:spPr>
    <a:solidFill>
      <a:schemeClr val="accent3"/>
    </a:solidFill>
    <a:ln>
      <a:solidFill>
        <a:schemeClr val="accent3">
          <a:lumMod val="50000"/>
        </a:schemeClr>
      </a:solidFill>
    </a:ln>
  </c:sp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lineChart>
        <c:grouping val="stacked"/>
        <c:ser>
          <c:idx val="1"/>
          <c:order val="1"/>
          <c:spPr>
            <a:ln>
              <a:solidFill>
                <a:srgbClr val="F76681"/>
              </a:solidFill>
            </a:ln>
          </c:spPr>
          <c:marker>
            <c:symbol val="none"/>
          </c:marker>
          <c:dLbls>
            <c:showVal val="1"/>
          </c:dLbls>
          <c:cat>
            <c:multiLvlStrRef>
              <c:f>Φύλλο18!$A$1:$A$5</c:f>
            </c:multiLvlStrRef>
          </c:cat>
          <c:val>
            <c:numRef>
              <c:f>Φύλλο18!$B$1:$B$5</c:f>
            </c:numRef>
          </c:val>
        </c:ser>
        <c:ser>
          <c:idx val="0"/>
          <c:order val="0"/>
          <c:spPr>
            <a:ln>
              <a:solidFill>
                <a:srgbClr val="F76681"/>
              </a:solidFill>
            </a:ln>
          </c:spPr>
          <c:marker>
            <c:symbol val="none"/>
          </c:marker>
          <c:dLbls>
            <c:dLblPos val="t"/>
            <c:showVal val="1"/>
          </c:dLbls>
          <c:cat>
            <c:strRef>
              <c:f>'[her2 outcomes.xlsx]Φύλλο18'!$A$1:$A$5</c:f>
              <c:strCache>
                <c:ptCount val="5"/>
                <c:pt idx="0">
                  <c:v>καθόλου</c:v>
                </c:pt>
                <c:pt idx="1">
                  <c:v>λίγο </c:v>
                </c:pt>
                <c:pt idx="2">
                  <c:v>μέτρια</c:v>
                </c:pt>
                <c:pt idx="3">
                  <c:v>πολύ</c:v>
                </c:pt>
                <c:pt idx="4">
                  <c:v>άριστα</c:v>
                </c:pt>
              </c:strCache>
            </c:strRef>
          </c:cat>
          <c:val>
            <c:numRef>
              <c:f>'[her2 outcomes.xlsx]Φύλλο18'!$B$1:$B$5</c:f>
              <c:numCache>
                <c:formatCode>0.00%</c:formatCode>
                <c:ptCount val="5"/>
                <c:pt idx="0" formatCode="0%">
                  <c:v>4.0000000000000008E-2</c:v>
                </c:pt>
                <c:pt idx="1">
                  <c:v>0.11600000000000002</c:v>
                </c:pt>
                <c:pt idx="2">
                  <c:v>0.14600000000000002</c:v>
                </c:pt>
                <c:pt idx="3">
                  <c:v>0.16200000000000001</c:v>
                </c:pt>
                <c:pt idx="4">
                  <c:v>0.53500000000000003</c:v>
                </c:pt>
              </c:numCache>
            </c:numRef>
          </c:val>
        </c:ser>
        <c:dLbls>
          <c:showVal val="1"/>
        </c:dLbls>
        <c:marker val="1"/>
        <c:axId val="140457472"/>
        <c:axId val="141395456"/>
      </c:lineChart>
      <c:catAx>
        <c:axId val="140457472"/>
        <c:scaling>
          <c:orientation val="minMax"/>
        </c:scaling>
        <c:axPos val="b"/>
        <c:majorTickMark val="none"/>
        <c:tickLblPos val="nextTo"/>
        <c:crossAx val="141395456"/>
        <c:crosses val="autoZero"/>
        <c:auto val="1"/>
        <c:lblAlgn val="ctr"/>
        <c:lblOffset val="100"/>
      </c:catAx>
      <c:valAx>
        <c:axId val="141395456"/>
        <c:scaling>
          <c:orientation val="minMax"/>
        </c:scaling>
        <c:delete val="1"/>
        <c:axPos val="l"/>
        <c:numFmt formatCode="0%" sourceLinked="1"/>
        <c:tickLblPos val="nextTo"/>
        <c:crossAx val="140457472"/>
        <c:crosses val="autoZero"/>
        <c:crossBetween val="between"/>
      </c:valAx>
    </c:plotArea>
    <c:plotVisOnly val="1"/>
  </c:chart>
  <c:spPr>
    <a:solidFill>
      <a:schemeClr val="accent3"/>
    </a:solidFill>
    <a:ln>
      <a:solidFill>
        <a:schemeClr val="accent3">
          <a:lumMod val="50000"/>
        </a:schemeClr>
      </a:solidFill>
    </a:ln>
  </c:spPr>
  <c:externalData r:id="rId1"/>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lineChart>
        <c:grouping val="stacked"/>
        <c:ser>
          <c:idx val="0"/>
          <c:order val="0"/>
          <c:spPr>
            <a:ln>
              <a:solidFill>
                <a:srgbClr val="F76681"/>
              </a:solidFill>
            </a:ln>
          </c:spPr>
          <c:marker>
            <c:spPr>
              <a:solidFill>
                <a:srgbClr val="F76681"/>
              </a:solidFill>
              <a:ln>
                <a:solidFill>
                  <a:srgbClr val="F76681"/>
                </a:solidFill>
              </a:ln>
            </c:spPr>
          </c:marker>
          <c:dLbls>
            <c:dLbl>
              <c:idx val="0"/>
              <c:layout>
                <c:manualLayout>
                  <c:x val="-0.11111111111111112"/>
                  <c:y val="-6.0185185185185147E-2"/>
                </c:manualLayout>
              </c:layout>
              <c:showVal val="1"/>
            </c:dLbl>
            <c:dLbl>
              <c:idx val="1"/>
              <c:layout>
                <c:manualLayout>
                  <c:x val="-7.7777777777777779E-2"/>
                  <c:y val="-7.4074074074074098E-2"/>
                </c:manualLayout>
              </c:layout>
              <c:showVal val="1"/>
            </c:dLbl>
            <c:dLbl>
              <c:idx val="2"/>
              <c:layout>
                <c:manualLayout>
                  <c:x val="-4.7222222222222297E-2"/>
                  <c:y val="-7.407407407407407E-2"/>
                </c:manualLayout>
              </c:layout>
              <c:showVal val="1"/>
            </c:dLbl>
            <c:dLbl>
              <c:idx val="3"/>
              <c:layout>
                <c:manualLayout>
                  <c:x val="-6.3888888888888884E-2"/>
                  <c:y val="-6.0185185185185147E-2"/>
                </c:manualLayout>
              </c:layout>
              <c:showVal val="1"/>
            </c:dLbl>
            <c:dLbl>
              <c:idx val="4"/>
              <c:layout>
                <c:manualLayout>
                  <c:x val="-1.3888888888889023E-2"/>
                  <c:y val="-5.0925925925925923E-2"/>
                </c:manualLayout>
              </c:layout>
              <c:showVal val="1"/>
            </c:dLbl>
            <c:txPr>
              <a:bodyPr/>
              <a:lstStyle/>
              <a:p>
                <a:pPr>
                  <a:defRPr lang="el-GR"/>
                </a:pPr>
                <a:endParaRPr lang="el-GR"/>
              </a:p>
            </c:txPr>
            <c:showVal val="1"/>
          </c:dLbls>
          <c:cat>
            <c:strRef>
              <c:f>Φύλλο19!$A$1:$A$5</c:f>
              <c:strCache>
                <c:ptCount val="5"/>
                <c:pt idx="0">
                  <c:v>καθόλου</c:v>
                </c:pt>
                <c:pt idx="1">
                  <c:v>λίγο </c:v>
                </c:pt>
                <c:pt idx="2">
                  <c:v>μέτρια</c:v>
                </c:pt>
                <c:pt idx="3">
                  <c:v>πολύ</c:v>
                </c:pt>
                <c:pt idx="4">
                  <c:v>άριστα</c:v>
                </c:pt>
              </c:strCache>
            </c:strRef>
          </c:cat>
          <c:val>
            <c:numRef>
              <c:f>Φύλλο19!$B$1:$B$5</c:f>
              <c:numCache>
                <c:formatCode>0.00%</c:formatCode>
                <c:ptCount val="5"/>
                <c:pt idx="0">
                  <c:v>9.6000000000000002E-2</c:v>
                </c:pt>
                <c:pt idx="1">
                  <c:v>0.21720000000000028</c:v>
                </c:pt>
                <c:pt idx="2">
                  <c:v>0.24750000000000022</c:v>
                </c:pt>
                <c:pt idx="3">
                  <c:v>0.2626</c:v>
                </c:pt>
                <c:pt idx="4">
                  <c:v>0.17680000000000001</c:v>
                </c:pt>
              </c:numCache>
            </c:numRef>
          </c:val>
        </c:ser>
        <c:dLbls>
          <c:showVal val="1"/>
        </c:dLbls>
        <c:marker val="1"/>
        <c:axId val="212380288"/>
        <c:axId val="212435328"/>
      </c:lineChart>
      <c:catAx>
        <c:axId val="212380288"/>
        <c:scaling>
          <c:orientation val="minMax"/>
        </c:scaling>
        <c:axPos val="b"/>
        <c:majorTickMark val="none"/>
        <c:tickLblPos val="nextTo"/>
        <c:txPr>
          <a:bodyPr/>
          <a:lstStyle/>
          <a:p>
            <a:pPr>
              <a:defRPr lang="el-GR"/>
            </a:pPr>
            <a:endParaRPr lang="el-GR"/>
          </a:p>
        </c:txPr>
        <c:crossAx val="212435328"/>
        <c:crosses val="autoZero"/>
        <c:auto val="1"/>
        <c:lblAlgn val="ctr"/>
        <c:lblOffset val="100"/>
      </c:catAx>
      <c:valAx>
        <c:axId val="212435328"/>
        <c:scaling>
          <c:orientation val="minMax"/>
        </c:scaling>
        <c:delete val="1"/>
        <c:axPos val="l"/>
        <c:numFmt formatCode="0.00%" sourceLinked="1"/>
        <c:tickLblPos val="nextTo"/>
        <c:crossAx val="212380288"/>
        <c:crosses val="autoZero"/>
        <c:crossBetween val="between"/>
      </c:valAx>
    </c:plotArea>
    <c:plotVisOnly val="1"/>
  </c:chart>
  <c:spPr>
    <a:solidFill>
      <a:schemeClr val="accent3"/>
    </a:solidFill>
    <a:ln>
      <a:solidFill>
        <a:schemeClr val="accent3">
          <a:lumMod val="50000"/>
        </a:schemeClr>
      </a:solidFill>
    </a:ln>
  </c:spPr>
  <c:externalData r:id="rId1"/>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manualLayout>
          <c:layoutTarget val="inner"/>
          <c:xMode val="edge"/>
          <c:yMode val="edge"/>
          <c:x val="0.47456658528091905"/>
          <c:y val="7.1731002067208408E-2"/>
          <c:w val="0.50052750931613776"/>
          <c:h val="0.85653799586558321"/>
        </c:manualLayout>
      </c:layout>
      <c:barChart>
        <c:barDir val="bar"/>
        <c:grouping val="clustered"/>
        <c:ser>
          <c:idx val="0"/>
          <c:order val="0"/>
          <c:dLbls>
            <c:dLbl>
              <c:idx val="0"/>
              <c:layout/>
              <c:tx>
                <c:rich>
                  <a:bodyPr/>
                  <a:lstStyle/>
                  <a:p>
                    <a:r>
                      <a:rPr lang="en-US" sz="900"/>
                      <a:t>84,3%</a:t>
                    </a:r>
                  </a:p>
                </c:rich>
              </c:tx>
              <c:showVal val="1"/>
            </c:dLbl>
            <c:dLbl>
              <c:idx val="1"/>
              <c:layout/>
              <c:tx>
                <c:rich>
                  <a:bodyPr/>
                  <a:lstStyle/>
                  <a:p>
                    <a:r>
                      <a:rPr lang="en-US" sz="900"/>
                      <a:t>0,5%</a:t>
                    </a:r>
                  </a:p>
                </c:rich>
              </c:tx>
              <c:showVal val="1"/>
            </c:dLbl>
            <c:dLbl>
              <c:idx val="2"/>
              <c:layout/>
              <c:tx>
                <c:rich>
                  <a:bodyPr/>
                  <a:lstStyle/>
                  <a:p>
                    <a:r>
                      <a:rPr lang="en-US" sz="900"/>
                      <a:t>13,6%</a:t>
                    </a:r>
                  </a:p>
                </c:rich>
              </c:tx>
              <c:showVal val="1"/>
            </c:dLbl>
            <c:dLbl>
              <c:idx val="3"/>
              <c:layout/>
              <c:tx>
                <c:rich>
                  <a:bodyPr/>
                  <a:lstStyle/>
                  <a:p>
                    <a:r>
                      <a:rPr lang="en-US" sz="900"/>
                      <a:t>15,7%</a:t>
                    </a:r>
                  </a:p>
                </c:rich>
              </c:tx>
              <c:showVal val="1"/>
            </c:dLbl>
            <c:dLbl>
              <c:idx val="4"/>
              <c:layout/>
              <c:tx>
                <c:rich>
                  <a:bodyPr/>
                  <a:lstStyle/>
                  <a:p>
                    <a:r>
                      <a:rPr lang="en-US" sz="900"/>
                      <a:t>8,1%</a:t>
                    </a:r>
                  </a:p>
                </c:rich>
              </c:tx>
              <c:showVal val="1"/>
            </c:dLbl>
            <c:dLbl>
              <c:idx val="5"/>
              <c:layout/>
              <c:tx>
                <c:rich>
                  <a:bodyPr/>
                  <a:lstStyle/>
                  <a:p>
                    <a:r>
                      <a:rPr lang="en-US" sz="900"/>
                      <a:t>14,1%</a:t>
                    </a:r>
                  </a:p>
                </c:rich>
              </c:tx>
              <c:showVal val="1"/>
            </c:dLbl>
            <c:txPr>
              <a:bodyPr/>
              <a:lstStyle/>
              <a:p>
                <a:pPr>
                  <a:defRPr lang="el-GR" sz="900"/>
                </a:pPr>
                <a:endParaRPr lang="el-GR"/>
              </a:p>
            </c:txPr>
            <c:showVal val="1"/>
          </c:dLbls>
          <c:cat>
            <c:strRef>
              <c:f>Φύλλο1!$A$1:$A$6</c:f>
              <c:strCache>
                <c:ptCount val="6"/>
                <c:pt idx="0">
                  <c:v>θεράπων ιατρός</c:v>
                </c:pt>
                <c:pt idx="1">
                  <c:v>σύλλογοι ασθενών </c:v>
                </c:pt>
                <c:pt idx="2">
                  <c:v>tv/περιοδικά/βιβλία/εφημερίδες</c:v>
                </c:pt>
                <c:pt idx="3">
                  <c:v>ίντερνετ</c:v>
                </c:pt>
                <c:pt idx="4">
                  <c:v>άλλοι ασθενείς</c:v>
                </c:pt>
                <c:pt idx="5">
                  <c:v>φίλοι/οικογένεια</c:v>
                </c:pt>
              </c:strCache>
            </c:strRef>
          </c:cat>
          <c:val>
            <c:numRef>
              <c:f>Φύλλο1!$B$1:$B$6</c:f>
              <c:numCache>
                <c:formatCode>0.00%</c:formatCode>
                <c:ptCount val="6"/>
                <c:pt idx="0">
                  <c:v>0.87900000000000145</c:v>
                </c:pt>
                <c:pt idx="1">
                  <c:v>5.0000000000000105E-3</c:v>
                </c:pt>
                <c:pt idx="2">
                  <c:v>8.1000000000000016E-2</c:v>
                </c:pt>
                <c:pt idx="3">
                  <c:v>0.16700000000000004</c:v>
                </c:pt>
                <c:pt idx="4">
                  <c:v>8.6000000000000035E-2</c:v>
                </c:pt>
                <c:pt idx="5">
                  <c:v>0.13100000000000001</c:v>
                </c:pt>
              </c:numCache>
            </c:numRef>
          </c:val>
        </c:ser>
        <c:dLbls>
          <c:showVal val="1"/>
        </c:dLbls>
        <c:overlap val="-25"/>
        <c:axId val="212454784"/>
        <c:axId val="212456960"/>
      </c:barChart>
      <c:catAx>
        <c:axId val="212454784"/>
        <c:scaling>
          <c:orientation val="maxMin"/>
        </c:scaling>
        <c:axPos val="l"/>
        <c:tickLblPos val="nextTo"/>
        <c:txPr>
          <a:bodyPr/>
          <a:lstStyle/>
          <a:p>
            <a:pPr>
              <a:defRPr lang="el-GR"/>
            </a:pPr>
            <a:endParaRPr lang="el-GR"/>
          </a:p>
        </c:txPr>
        <c:crossAx val="212456960"/>
        <c:crosses val="autoZero"/>
        <c:auto val="1"/>
        <c:lblAlgn val="ctr"/>
        <c:lblOffset val="100"/>
      </c:catAx>
      <c:valAx>
        <c:axId val="212456960"/>
        <c:scaling>
          <c:orientation val="minMax"/>
        </c:scaling>
        <c:delete val="1"/>
        <c:axPos val="t"/>
        <c:numFmt formatCode="0.00%" sourceLinked="1"/>
        <c:tickLblPos val="nextTo"/>
        <c:crossAx val="212454784"/>
        <c:crosses val="autoZero"/>
        <c:crossBetween val="between"/>
      </c:valAx>
    </c:plotArea>
    <c:plotVisOnly val="1"/>
  </c:chart>
  <c:spPr>
    <a:solidFill>
      <a:schemeClr val="accent3"/>
    </a:solidFill>
    <a:ln>
      <a:solidFill>
        <a:schemeClr val="accent3">
          <a:lumMod val="50000"/>
        </a:schemeClr>
      </a:solid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l-GR"/>
  <c:chart>
    <c:autoTitleDeleted val="1"/>
    <c:view3D>
      <c:perspective val="0"/>
    </c:view3D>
    <c:plotArea>
      <c:layout>
        <c:manualLayout>
          <c:layoutTarget val="inner"/>
          <c:xMode val="edge"/>
          <c:yMode val="edge"/>
          <c:x val="0.29288072170927343"/>
          <c:y val="0.37825146426996692"/>
          <c:w val="0.41585826231648065"/>
          <c:h val="0.24349938012379149"/>
        </c:manualLayout>
      </c:layout>
      <c:pie3DChart>
        <c:varyColors val="1"/>
        <c:ser>
          <c:idx val="0"/>
          <c:order val="0"/>
          <c:tx>
            <c:strRef>
              <c:f>'[Γράφημα στο Microsoft Office PowerPoint]Sheet1'!$B$1</c:f>
              <c:strCache>
                <c:ptCount val="1"/>
                <c:pt idx="0">
                  <c:v>Ποσοστό</c:v>
                </c:pt>
              </c:strCache>
            </c:strRef>
          </c:tx>
          <c:spPr>
            <a:solidFill>
              <a:srgbClr val="9999FF"/>
            </a:solidFill>
            <a:ln w="12700">
              <a:solidFill>
                <a:srgbClr val="000000"/>
              </a:solidFill>
              <a:prstDash val="solid"/>
            </a:ln>
          </c:spPr>
          <c:explosion val="25"/>
          <c:dPt>
            <c:idx val="0"/>
            <c:spPr>
              <a:solidFill>
                <a:schemeClr val="bg2">
                  <a:lumMod val="60000"/>
                  <a:lumOff val="40000"/>
                </a:schemeClr>
              </a:solidFill>
              <a:ln w="12700">
                <a:solidFill>
                  <a:srgbClr val="000000"/>
                </a:solidFill>
                <a:prstDash val="solid"/>
              </a:ln>
            </c:spPr>
          </c:dPt>
          <c:dPt>
            <c:idx val="1"/>
            <c:spPr>
              <a:solidFill>
                <a:srgbClr val="3365FB"/>
              </a:solidFill>
              <a:ln w="12700">
                <a:solidFill>
                  <a:srgbClr val="000000"/>
                </a:solidFill>
                <a:prstDash val="solid"/>
              </a:ln>
            </c:spPr>
          </c:dPt>
          <c:dPt>
            <c:idx val="2"/>
            <c:spPr>
              <a:solidFill>
                <a:srgbClr val="FFFF99"/>
              </a:solidFill>
              <a:ln w="12700">
                <a:solidFill>
                  <a:srgbClr val="000000"/>
                </a:solidFill>
                <a:prstDash val="solid"/>
              </a:ln>
            </c:spPr>
          </c:dPt>
          <c:dPt>
            <c:idx val="3"/>
            <c:spPr>
              <a:solidFill>
                <a:srgbClr val="F76681"/>
              </a:solidFill>
              <a:ln w="12700">
                <a:solidFill>
                  <a:srgbClr val="000000"/>
                </a:solidFill>
                <a:prstDash val="solid"/>
              </a:ln>
            </c:spPr>
          </c:dPt>
          <c:dLbls>
            <c:dLbl>
              <c:idx val="0"/>
              <c:layout/>
              <c:tx>
                <c:rich>
                  <a:bodyPr/>
                  <a:lstStyle/>
                  <a:p>
                    <a:r>
                      <a:rPr lang="el-GR" dirty="0" smtClean="0"/>
                      <a:t>Πανεπιστημιακά</a:t>
                    </a:r>
                    <a:r>
                      <a:rPr lang="el-GR" baseline="0" dirty="0" smtClean="0"/>
                      <a:t> Νοσοκομεία</a:t>
                    </a:r>
                    <a:endParaRPr lang="el-GR" baseline="0" dirty="0"/>
                  </a:p>
                  <a:p>
                    <a:r>
                      <a:rPr lang="el-GR" dirty="0"/>
                      <a:t> 50,51%</a:t>
                    </a:r>
                  </a:p>
                </c:rich>
              </c:tx>
              <c:dLblPos val="bestFit"/>
              <c:showVal val="1"/>
              <c:showCatName val="1"/>
            </c:dLbl>
            <c:dLbl>
              <c:idx val="1"/>
              <c:layout/>
              <c:tx>
                <c:rich>
                  <a:bodyPr/>
                  <a:lstStyle/>
                  <a:p>
                    <a:r>
                      <a:rPr lang="el-GR"/>
                      <a:t>Ειδικά Αντικαρκινικά Νοσοκομεία</a:t>
                    </a:r>
                  </a:p>
                  <a:p>
                    <a:r>
                      <a:rPr lang="el-GR"/>
                      <a:t>11,62%</a:t>
                    </a:r>
                  </a:p>
                </c:rich>
              </c:tx>
              <c:dLblPos val="bestFit"/>
              <c:showVal val="1"/>
              <c:showCatName val="1"/>
            </c:dLbl>
            <c:dLbl>
              <c:idx val="2"/>
              <c:layout/>
              <c:tx>
                <c:rich>
                  <a:bodyPr/>
                  <a:lstStyle/>
                  <a:p>
                    <a:r>
                      <a:rPr lang="el-GR"/>
                      <a:t>Γενικά</a:t>
                    </a:r>
                    <a:r>
                      <a:rPr lang="en-US"/>
                      <a:t> No</a:t>
                    </a:r>
                    <a:r>
                      <a:rPr lang="el-GR"/>
                      <a:t>σοκομεία</a:t>
                    </a:r>
                  </a:p>
                  <a:p>
                    <a:r>
                      <a:rPr lang="el-GR"/>
                      <a:t>19,19%</a:t>
                    </a:r>
                  </a:p>
                </c:rich>
              </c:tx>
              <c:dLblPos val="bestFit"/>
              <c:showVal val="1"/>
              <c:showCatName val="1"/>
            </c:dLbl>
            <c:dLbl>
              <c:idx val="3"/>
              <c:layout/>
              <c:tx>
                <c:rich>
                  <a:bodyPr/>
                  <a:lstStyle/>
                  <a:p>
                    <a:r>
                      <a:rPr lang="el-GR"/>
                      <a:t>Ιδιωτικά Νοσοκομεία</a:t>
                    </a:r>
                    <a:endParaRPr lang="en-US"/>
                  </a:p>
                  <a:p>
                    <a:r>
                      <a:rPr lang="el-GR"/>
                      <a:t> 18,69%</a:t>
                    </a:r>
                  </a:p>
                </c:rich>
              </c:tx>
              <c:dLblPos val="bestFit"/>
              <c:showVal val="1"/>
              <c:showCatName val="1"/>
            </c:dLbl>
            <c:spPr>
              <a:noFill/>
              <a:ln w="25400">
                <a:noFill/>
              </a:ln>
            </c:spPr>
            <c:txPr>
              <a:bodyPr/>
              <a:lstStyle/>
              <a:p>
                <a:pPr>
                  <a:defRPr lang="el-GR" sz="1000" b="0" i="0" u="none" strike="noStrike" baseline="0">
                    <a:solidFill>
                      <a:srgbClr val="000000"/>
                    </a:solidFill>
                    <a:latin typeface="Calibri"/>
                    <a:ea typeface="Calibri"/>
                    <a:cs typeface="Calibri"/>
                  </a:defRPr>
                </a:pPr>
                <a:endParaRPr lang="el-GR"/>
              </a:p>
            </c:txPr>
            <c:dLblPos val="bestFit"/>
            <c:showVal val="1"/>
            <c:showCatName val="1"/>
            <c:showLeaderLines val="1"/>
          </c:dLbls>
          <c:cat>
            <c:strRef>
              <c:f>'[Γράφημα στο Microsoft Office PowerPoint]Sheet1'!$A$2:$A$5</c:f>
              <c:strCache>
                <c:ptCount val="4"/>
                <c:pt idx="0">
                  <c:v>Πανεπιστημιακά</c:v>
                </c:pt>
                <c:pt idx="1">
                  <c:v>Ειδικά Αντικαρκινικά</c:v>
                </c:pt>
                <c:pt idx="2">
                  <c:v>Γενικά</c:v>
                </c:pt>
                <c:pt idx="3">
                  <c:v>Ιδιωτικά Νοσοκομεία</c:v>
                </c:pt>
              </c:strCache>
            </c:strRef>
          </c:cat>
          <c:val>
            <c:numRef>
              <c:f>'[Γράφημα στο Microsoft Office PowerPoint]Sheet1'!$B$2:$B$5</c:f>
              <c:numCache>
                <c:formatCode>0.00%</c:formatCode>
                <c:ptCount val="4"/>
                <c:pt idx="0">
                  <c:v>0.50505050505050508</c:v>
                </c:pt>
                <c:pt idx="1">
                  <c:v>0.1161616161616163</c:v>
                </c:pt>
                <c:pt idx="2">
                  <c:v>0.19191919191919232</c:v>
                </c:pt>
                <c:pt idx="3">
                  <c:v>0.18686868686868691</c:v>
                </c:pt>
              </c:numCache>
            </c:numRef>
          </c:val>
        </c:ser>
      </c:pie3DChart>
      <c:spPr>
        <a:noFill/>
        <a:ln w="25400">
          <a:noFill/>
        </a:ln>
      </c:spPr>
    </c:plotArea>
    <c:plotVisOnly val="1"/>
    <c:dispBlanksAs val="zero"/>
  </c:chart>
  <c:spPr>
    <a:solidFill>
      <a:schemeClr val="accent3"/>
    </a:solidFill>
    <a:ln w="3175">
      <a:solidFill>
        <a:schemeClr val="accent3">
          <a:lumMod val="50000"/>
        </a:schemeClr>
      </a:solidFill>
      <a:prstDash val="solid"/>
    </a:ln>
  </c:spPr>
  <c:txPr>
    <a:bodyPr/>
    <a:lstStyle/>
    <a:p>
      <a:pPr>
        <a:defRPr sz="1000" b="0" i="0" u="none" strike="noStrike" baseline="0">
          <a:solidFill>
            <a:srgbClr val="000000"/>
          </a:solidFill>
          <a:latin typeface="Arial"/>
          <a:ea typeface="Arial"/>
          <a:cs typeface="Arial"/>
        </a:defRPr>
      </a:pPr>
      <a:endParaRPr lang="el-GR"/>
    </a:p>
  </c:txPr>
  <c:externalData r:id="rId1"/>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manualLayout>
          <c:layoutTarget val="inner"/>
          <c:xMode val="edge"/>
          <c:yMode val="edge"/>
          <c:x val="0.47012044553428184"/>
          <c:y val="7.3869927589492596E-2"/>
          <c:w val="0.52987955446571955"/>
          <c:h val="0.85226014482101375"/>
        </c:manualLayout>
      </c:layout>
      <c:barChart>
        <c:barDir val="bar"/>
        <c:grouping val="clustered"/>
        <c:ser>
          <c:idx val="0"/>
          <c:order val="0"/>
          <c:dLbls>
            <c:dLbl>
              <c:idx val="0"/>
              <c:layout/>
              <c:tx>
                <c:rich>
                  <a:bodyPr/>
                  <a:lstStyle/>
                  <a:p>
                    <a:r>
                      <a:rPr lang="en-US" sz="900"/>
                      <a:t>92,4%</a:t>
                    </a:r>
                  </a:p>
                </c:rich>
              </c:tx>
              <c:showVal val="1"/>
            </c:dLbl>
            <c:dLbl>
              <c:idx val="1"/>
              <c:layout/>
              <c:tx>
                <c:rich>
                  <a:bodyPr/>
                  <a:lstStyle/>
                  <a:p>
                    <a:r>
                      <a:rPr lang="en-US" sz="900"/>
                      <a:t>0%</a:t>
                    </a:r>
                  </a:p>
                </c:rich>
              </c:tx>
              <c:showVal val="1"/>
            </c:dLbl>
            <c:dLbl>
              <c:idx val="2"/>
              <c:layout/>
              <c:tx>
                <c:rich>
                  <a:bodyPr/>
                  <a:lstStyle/>
                  <a:p>
                    <a:r>
                      <a:rPr lang="en-US" sz="900"/>
                      <a:t>14,1%</a:t>
                    </a:r>
                  </a:p>
                </c:rich>
              </c:tx>
              <c:showVal val="1"/>
            </c:dLbl>
            <c:dLbl>
              <c:idx val="3"/>
              <c:layout/>
              <c:tx>
                <c:rich>
                  <a:bodyPr/>
                  <a:lstStyle/>
                  <a:p>
                    <a:r>
                      <a:rPr lang="en-US" sz="900"/>
                      <a:t>17,2%</a:t>
                    </a:r>
                  </a:p>
                </c:rich>
              </c:tx>
              <c:showVal val="1"/>
            </c:dLbl>
            <c:dLbl>
              <c:idx val="4"/>
              <c:layout/>
              <c:tx>
                <c:rich>
                  <a:bodyPr/>
                  <a:lstStyle/>
                  <a:p>
                    <a:r>
                      <a:rPr lang="en-US" sz="900"/>
                      <a:t>8,6%</a:t>
                    </a:r>
                  </a:p>
                </c:rich>
              </c:tx>
              <c:showVal val="1"/>
            </c:dLbl>
            <c:dLbl>
              <c:idx val="5"/>
              <c:layout/>
              <c:tx>
                <c:rich>
                  <a:bodyPr/>
                  <a:lstStyle/>
                  <a:p>
                    <a:r>
                      <a:rPr lang="en-US" sz="900"/>
                      <a:t>15,7%</a:t>
                    </a:r>
                  </a:p>
                </c:rich>
              </c:tx>
              <c:showVal val="1"/>
            </c:dLbl>
            <c:txPr>
              <a:bodyPr/>
              <a:lstStyle/>
              <a:p>
                <a:pPr>
                  <a:defRPr lang="el-GR" sz="900"/>
                </a:pPr>
                <a:endParaRPr lang="el-GR"/>
              </a:p>
            </c:txPr>
            <c:showVal val="1"/>
          </c:dLbls>
          <c:cat>
            <c:strRef>
              <c:f>Φύλλο1!$A$1:$A$6</c:f>
              <c:strCache>
                <c:ptCount val="6"/>
                <c:pt idx="0">
                  <c:v>θεράπων ιατρός</c:v>
                </c:pt>
                <c:pt idx="1">
                  <c:v>σύλλογοι ασθενών </c:v>
                </c:pt>
                <c:pt idx="2">
                  <c:v>tv/περιοδικά/βιβλία/εφημερίδες</c:v>
                </c:pt>
                <c:pt idx="3">
                  <c:v>ίντερνετ</c:v>
                </c:pt>
                <c:pt idx="4">
                  <c:v>άλλοι ασθενείς</c:v>
                </c:pt>
                <c:pt idx="5">
                  <c:v>φίλοι/οικογένεια</c:v>
                </c:pt>
              </c:strCache>
            </c:strRef>
          </c:cat>
          <c:val>
            <c:numRef>
              <c:f>Φύλλο1!$B$1:$B$6</c:f>
              <c:numCache>
                <c:formatCode>0.00%</c:formatCode>
                <c:ptCount val="6"/>
                <c:pt idx="0">
                  <c:v>0.87900000000000145</c:v>
                </c:pt>
                <c:pt idx="1">
                  <c:v>5.0000000000000105E-3</c:v>
                </c:pt>
                <c:pt idx="2">
                  <c:v>8.1000000000000003E-2</c:v>
                </c:pt>
                <c:pt idx="3">
                  <c:v>0.16700000000000001</c:v>
                </c:pt>
                <c:pt idx="4">
                  <c:v>8.6000000000000021E-2</c:v>
                </c:pt>
                <c:pt idx="5">
                  <c:v>0.13100000000000001</c:v>
                </c:pt>
              </c:numCache>
            </c:numRef>
          </c:val>
        </c:ser>
        <c:dLbls>
          <c:showVal val="1"/>
        </c:dLbls>
        <c:overlap val="-25"/>
        <c:axId val="249311232"/>
        <c:axId val="249313152"/>
      </c:barChart>
      <c:catAx>
        <c:axId val="249311232"/>
        <c:scaling>
          <c:orientation val="maxMin"/>
        </c:scaling>
        <c:axPos val="l"/>
        <c:tickLblPos val="nextTo"/>
        <c:txPr>
          <a:bodyPr/>
          <a:lstStyle/>
          <a:p>
            <a:pPr>
              <a:defRPr lang="el-GR"/>
            </a:pPr>
            <a:endParaRPr lang="el-GR"/>
          </a:p>
        </c:txPr>
        <c:crossAx val="249313152"/>
        <c:crosses val="autoZero"/>
        <c:auto val="1"/>
        <c:lblAlgn val="ctr"/>
        <c:lblOffset val="100"/>
      </c:catAx>
      <c:valAx>
        <c:axId val="249313152"/>
        <c:scaling>
          <c:orientation val="minMax"/>
        </c:scaling>
        <c:delete val="1"/>
        <c:axPos val="t"/>
        <c:numFmt formatCode="0.00%" sourceLinked="1"/>
        <c:majorTickMark val="none"/>
        <c:tickLblPos val="nextTo"/>
        <c:crossAx val="249311232"/>
        <c:crosses val="autoZero"/>
        <c:crossBetween val="between"/>
      </c:valAx>
      <c:spPr>
        <a:solidFill>
          <a:schemeClr val="accent3"/>
        </a:solidFill>
      </c:spPr>
    </c:plotArea>
    <c:plotVisOnly val="1"/>
  </c:chart>
  <c:spPr>
    <a:solidFill>
      <a:schemeClr val="accent3"/>
    </a:solidFill>
    <a:ln>
      <a:solidFill>
        <a:schemeClr val="accent3">
          <a:lumMod val="50000"/>
        </a:schemeClr>
      </a:solidFill>
    </a:ln>
  </c:spPr>
  <c:externalData r:id="rId1"/>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barChart>
        <c:barDir val="bar"/>
        <c:grouping val="clustered"/>
        <c:ser>
          <c:idx val="0"/>
          <c:order val="0"/>
          <c:dLbls>
            <c:dLbl>
              <c:idx val="0"/>
              <c:layout/>
              <c:tx>
                <c:rich>
                  <a:bodyPr/>
                  <a:lstStyle/>
                  <a:p>
                    <a:r>
                      <a:rPr lang="en-US"/>
                      <a:t>91,9%</a:t>
                    </a:r>
                  </a:p>
                </c:rich>
              </c:tx>
              <c:showVal val="1"/>
            </c:dLbl>
            <c:dLbl>
              <c:idx val="1"/>
              <c:layout/>
              <c:tx>
                <c:rich>
                  <a:bodyPr/>
                  <a:lstStyle/>
                  <a:p>
                    <a:r>
                      <a:rPr lang="en-US"/>
                      <a:t>0,5%</a:t>
                    </a:r>
                  </a:p>
                </c:rich>
              </c:tx>
              <c:showVal val="1"/>
            </c:dLbl>
            <c:dLbl>
              <c:idx val="2"/>
              <c:layout/>
              <c:tx>
                <c:rich>
                  <a:bodyPr/>
                  <a:lstStyle/>
                  <a:p>
                    <a:r>
                      <a:rPr lang="en-US"/>
                      <a:t>13,6%</a:t>
                    </a:r>
                  </a:p>
                </c:rich>
              </c:tx>
              <c:showVal val="1"/>
            </c:dLbl>
            <c:dLbl>
              <c:idx val="3"/>
              <c:layout/>
              <c:tx>
                <c:rich>
                  <a:bodyPr/>
                  <a:lstStyle/>
                  <a:p>
                    <a:r>
                      <a:rPr lang="en-US"/>
                      <a:t>14,1%</a:t>
                    </a:r>
                  </a:p>
                </c:rich>
              </c:tx>
              <c:showVal val="1"/>
            </c:dLbl>
            <c:dLbl>
              <c:idx val="4"/>
              <c:layout/>
              <c:tx>
                <c:rich>
                  <a:bodyPr/>
                  <a:lstStyle/>
                  <a:p>
                    <a:r>
                      <a:rPr lang="en-US"/>
                      <a:t>14,1%</a:t>
                    </a:r>
                  </a:p>
                </c:rich>
              </c:tx>
              <c:showVal val="1"/>
            </c:dLbl>
            <c:dLbl>
              <c:idx val="5"/>
              <c:layout/>
              <c:tx>
                <c:rich>
                  <a:bodyPr/>
                  <a:lstStyle/>
                  <a:p>
                    <a:r>
                      <a:rPr lang="en-US"/>
                      <a:t>21,2%</a:t>
                    </a:r>
                  </a:p>
                </c:rich>
              </c:tx>
              <c:showVal val="1"/>
            </c:dLbl>
            <c:txPr>
              <a:bodyPr/>
              <a:lstStyle/>
              <a:p>
                <a:pPr>
                  <a:defRPr lang="el-GR"/>
                </a:pPr>
                <a:endParaRPr lang="el-GR"/>
              </a:p>
            </c:txPr>
            <c:showVal val="1"/>
          </c:dLbls>
          <c:cat>
            <c:strRef>
              <c:f>Φύλλο1!$A$1:$A$6</c:f>
              <c:strCache>
                <c:ptCount val="6"/>
                <c:pt idx="0">
                  <c:v>θεράπων ιατρός</c:v>
                </c:pt>
                <c:pt idx="1">
                  <c:v>σύλλογοι ασθενών </c:v>
                </c:pt>
                <c:pt idx="2">
                  <c:v>tv/περιοδικά/βιβλία/εφημερίδες</c:v>
                </c:pt>
                <c:pt idx="3">
                  <c:v>ίντερνετ</c:v>
                </c:pt>
                <c:pt idx="4">
                  <c:v>άλλοι ασθενείς</c:v>
                </c:pt>
                <c:pt idx="5">
                  <c:v>φίλοι/οικογένεια</c:v>
                </c:pt>
              </c:strCache>
            </c:strRef>
          </c:cat>
          <c:val>
            <c:numRef>
              <c:f>Φύλλο1!$B$1:$B$6</c:f>
              <c:numCache>
                <c:formatCode>0.00%</c:formatCode>
                <c:ptCount val="6"/>
                <c:pt idx="0">
                  <c:v>0.87900000000000178</c:v>
                </c:pt>
                <c:pt idx="1">
                  <c:v>5.0000000000000114E-3</c:v>
                </c:pt>
                <c:pt idx="2">
                  <c:v>8.1000000000000003E-2</c:v>
                </c:pt>
                <c:pt idx="3">
                  <c:v>0.16700000000000001</c:v>
                </c:pt>
                <c:pt idx="4">
                  <c:v>8.6000000000000021E-2</c:v>
                </c:pt>
                <c:pt idx="5">
                  <c:v>0.13100000000000001</c:v>
                </c:pt>
              </c:numCache>
            </c:numRef>
          </c:val>
        </c:ser>
        <c:dLbls>
          <c:showVal val="1"/>
        </c:dLbls>
        <c:overlap val="-25"/>
        <c:axId val="249859456"/>
        <c:axId val="250050048"/>
      </c:barChart>
      <c:catAx>
        <c:axId val="249859456"/>
        <c:scaling>
          <c:orientation val="maxMin"/>
        </c:scaling>
        <c:axPos val="l"/>
        <c:tickLblPos val="nextTo"/>
        <c:txPr>
          <a:bodyPr/>
          <a:lstStyle/>
          <a:p>
            <a:pPr>
              <a:defRPr lang="el-GR"/>
            </a:pPr>
            <a:endParaRPr lang="el-GR"/>
          </a:p>
        </c:txPr>
        <c:crossAx val="250050048"/>
        <c:crosses val="autoZero"/>
        <c:auto val="1"/>
        <c:lblAlgn val="ctr"/>
        <c:lblOffset val="100"/>
      </c:catAx>
      <c:valAx>
        <c:axId val="250050048"/>
        <c:scaling>
          <c:orientation val="minMax"/>
        </c:scaling>
        <c:delete val="1"/>
        <c:axPos val="t"/>
        <c:numFmt formatCode="0.00%" sourceLinked="1"/>
        <c:tickLblPos val="nextTo"/>
        <c:crossAx val="249859456"/>
        <c:crosses val="autoZero"/>
        <c:crossBetween val="between"/>
      </c:valAx>
    </c:plotArea>
    <c:plotVisOnly val="1"/>
  </c:chart>
  <c:spPr>
    <a:solidFill>
      <a:schemeClr val="accent3"/>
    </a:solidFill>
    <a:ln>
      <a:solidFill>
        <a:schemeClr val="accent3">
          <a:lumMod val="50000"/>
        </a:schemeClr>
      </a:solidFill>
    </a:ln>
  </c:spPr>
  <c:externalData r:id="rId1"/>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barChart>
        <c:barDir val="bar"/>
        <c:grouping val="clustered"/>
        <c:ser>
          <c:idx val="0"/>
          <c:order val="0"/>
          <c:dLbls>
            <c:dLbl>
              <c:idx val="0"/>
              <c:layout/>
              <c:tx>
                <c:rich>
                  <a:bodyPr/>
                  <a:lstStyle/>
                  <a:p>
                    <a:r>
                      <a:rPr lang="en-US"/>
                      <a:t>93,4%</a:t>
                    </a:r>
                  </a:p>
                </c:rich>
              </c:tx>
              <c:showVal val="1"/>
            </c:dLbl>
            <c:dLbl>
              <c:idx val="1"/>
              <c:layout/>
              <c:tx>
                <c:rich>
                  <a:bodyPr/>
                  <a:lstStyle/>
                  <a:p>
                    <a:r>
                      <a:rPr lang="en-US"/>
                      <a:t>0%</a:t>
                    </a:r>
                  </a:p>
                </c:rich>
              </c:tx>
              <c:showVal val="1"/>
            </c:dLbl>
            <c:dLbl>
              <c:idx val="2"/>
              <c:layout/>
              <c:tx>
                <c:rich>
                  <a:bodyPr/>
                  <a:lstStyle/>
                  <a:p>
                    <a:r>
                      <a:rPr lang="en-US"/>
                      <a:t>8,1%</a:t>
                    </a:r>
                  </a:p>
                </c:rich>
              </c:tx>
              <c:showVal val="1"/>
            </c:dLbl>
            <c:dLbl>
              <c:idx val="3"/>
              <c:layout/>
              <c:tx>
                <c:rich>
                  <a:bodyPr/>
                  <a:lstStyle/>
                  <a:p>
                    <a:r>
                      <a:rPr lang="en-US"/>
                      <a:t>12,1%</a:t>
                    </a:r>
                  </a:p>
                </c:rich>
              </c:tx>
              <c:showVal val="1"/>
            </c:dLbl>
            <c:dLbl>
              <c:idx val="4"/>
              <c:layout/>
              <c:tx>
                <c:rich>
                  <a:bodyPr/>
                  <a:lstStyle/>
                  <a:p>
                    <a:r>
                      <a:rPr lang="en-US"/>
                      <a:t>5,1%</a:t>
                    </a:r>
                  </a:p>
                </c:rich>
              </c:tx>
              <c:showVal val="1"/>
            </c:dLbl>
            <c:dLbl>
              <c:idx val="5"/>
              <c:layout/>
              <c:tx>
                <c:rich>
                  <a:bodyPr/>
                  <a:lstStyle/>
                  <a:p>
                    <a:r>
                      <a:rPr lang="en-US"/>
                      <a:t>14,1%</a:t>
                    </a:r>
                  </a:p>
                </c:rich>
              </c:tx>
              <c:showVal val="1"/>
            </c:dLbl>
            <c:txPr>
              <a:bodyPr/>
              <a:lstStyle/>
              <a:p>
                <a:pPr>
                  <a:defRPr lang="el-GR"/>
                </a:pPr>
                <a:endParaRPr lang="el-GR"/>
              </a:p>
            </c:txPr>
            <c:showVal val="1"/>
          </c:dLbls>
          <c:cat>
            <c:strRef>
              <c:f>Φύλλο1!$A$1:$A$6</c:f>
              <c:strCache>
                <c:ptCount val="6"/>
                <c:pt idx="0">
                  <c:v>θεράπων ιατρός</c:v>
                </c:pt>
                <c:pt idx="1">
                  <c:v>σύλλογοι ασθενών </c:v>
                </c:pt>
                <c:pt idx="2">
                  <c:v>tv/περιοδικά/βιβλία/εφημερίδες</c:v>
                </c:pt>
                <c:pt idx="3">
                  <c:v>ίντερνετ</c:v>
                </c:pt>
                <c:pt idx="4">
                  <c:v>άλλοι ασθενείς</c:v>
                </c:pt>
                <c:pt idx="5">
                  <c:v>φίλοι/οικογένεια</c:v>
                </c:pt>
              </c:strCache>
            </c:strRef>
          </c:cat>
          <c:val>
            <c:numRef>
              <c:f>Φύλλο1!$B$1:$B$6</c:f>
              <c:numCache>
                <c:formatCode>0.00%</c:formatCode>
                <c:ptCount val="6"/>
                <c:pt idx="0">
                  <c:v>0.87900000000000178</c:v>
                </c:pt>
                <c:pt idx="1">
                  <c:v>5.0000000000000114E-3</c:v>
                </c:pt>
                <c:pt idx="2">
                  <c:v>8.1000000000000003E-2</c:v>
                </c:pt>
                <c:pt idx="3">
                  <c:v>0.16700000000000001</c:v>
                </c:pt>
                <c:pt idx="4">
                  <c:v>8.6000000000000021E-2</c:v>
                </c:pt>
                <c:pt idx="5">
                  <c:v>0.13100000000000001</c:v>
                </c:pt>
              </c:numCache>
            </c:numRef>
          </c:val>
        </c:ser>
        <c:dLbls>
          <c:showVal val="1"/>
        </c:dLbls>
        <c:overlap val="-25"/>
        <c:axId val="156918912"/>
        <c:axId val="156920448"/>
      </c:barChart>
      <c:catAx>
        <c:axId val="156918912"/>
        <c:scaling>
          <c:orientation val="maxMin"/>
        </c:scaling>
        <c:axPos val="l"/>
        <c:tickLblPos val="nextTo"/>
        <c:txPr>
          <a:bodyPr/>
          <a:lstStyle/>
          <a:p>
            <a:pPr>
              <a:defRPr lang="el-GR"/>
            </a:pPr>
            <a:endParaRPr lang="el-GR"/>
          </a:p>
        </c:txPr>
        <c:crossAx val="156920448"/>
        <c:crosses val="autoZero"/>
        <c:auto val="1"/>
        <c:lblAlgn val="ctr"/>
        <c:lblOffset val="100"/>
      </c:catAx>
      <c:valAx>
        <c:axId val="156920448"/>
        <c:scaling>
          <c:orientation val="minMax"/>
        </c:scaling>
        <c:delete val="1"/>
        <c:axPos val="t"/>
        <c:numFmt formatCode="0.00%" sourceLinked="1"/>
        <c:tickLblPos val="nextTo"/>
        <c:crossAx val="156918912"/>
        <c:crosses val="autoZero"/>
        <c:crossBetween val="between"/>
      </c:valAx>
      <c:spPr>
        <a:solidFill>
          <a:schemeClr val="accent3"/>
        </a:solidFill>
        <a:ln>
          <a:noFill/>
        </a:ln>
      </c:spPr>
    </c:plotArea>
    <c:plotVisOnly val="1"/>
  </c:chart>
  <c:spPr>
    <a:solidFill>
      <a:schemeClr val="accent3"/>
    </a:solidFill>
    <a:ln>
      <a:solidFill>
        <a:schemeClr val="accent3">
          <a:lumMod val="50000"/>
        </a:schemeClr>
      </a:solidFill>
    </a:ln>
  </c:spPr>
  <c:externalData r:id="rId1"/>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barChart>
        <c:barDir val="bar"/>
        <c:grouping val="clustered"/>
        <c:ser>
          <c:idx val="0"/>
          <c:order val="0"/>
          <c:dLbls>
            <c:dLbl>
              <c:idx val="0"/>
              <c:layout/>
              <c:tx>
                <c:rich>
                  <a:bodyPr/>
                  <a:lstStyle/>
                  <a:p>
                    <a:r>
                      <a:rPr lang="en-US"/>
                      <a:t>87,9%</a:t>
                    </a:r>
                  </a:p>
                </c:rich>
              </c:tx>
              <c:showVal val="1"/>
            </c:dLbl>
            <c:dLbl>
              <c:idx val="1"/>
              <c:layout/>
              <c:tx>
                <c:rich>
                  <a:bodyPr/>
                  <a:lstStyle/>
                  <a:p>
                    <a:r>
                      <a:rPr lang="en-US"/>
                      <a:t>0,5%</a:t>
                    </a:r>
                  </a:p>
                </c:rich>
              </c:tx>
              <c:showVal val="1"/>
            </c:dLbl>
            <c:dLbl>
              <c:idx val="2"/>
              <c:layout/>
              <c:tx>
                <c:rich>
                  <a:bodyPr/>
                  <a:lstStyle/>
                  <a:p>
                    <a:r>
                      <a:rPr lang="en-US"/>
                      <a:t>8,1%</a:t>
                    </a:r>
                  </a:p>
                </c:rich>
              </c:tx>
              <c:showVal val="1"/>
            </c:dLbl>
            <c:dLbl>
              <c:idx val="3"/>
              <c:layout/>
              <c:tx>
                <c:rich>
                  <a:bodyPr/>
                  <a:lstStyle/>
                  <a:p>
                    <a:r>
                      <a:rPr lang="en-US"/>
                      <a:t>16,7%</a:t>
                    </a:r>
                  </a:p>
                </c:rich>
              </c:tx>
              <c:showVal val="1"/>
            </c:dLbl>
            <c:dLbl>
              <c:idx val="4"/>
              <c:layout/>
              <c:tx>
                <c:rich>
                  <a:bodyPr/>
                  <a:lstStyle/>
                  <a:p>
                    <a:r>
                      <a:rPr lang="en-US"/>
                      <a:t>8,6%</a:t>
                    </a:r>
                  </a:p>
                </c:rich>
              </c:tx>
              <c:showVal val="1"/>
            </c:dLbl>
            <c:dLbl>
              <c:idx val="5"/>
              <c:layout/>
              <c:tx>
                <c:rich>
                  <a:bodyPr/>
                  <a:lstStyle/>
                  <a:p>
                    <a:r>
                      <a:rPr lang="en-US"/>
                      <a:t>13,1%</a:t>
                    </a:r>
                  </a:p>
                </c:rich>
              </c:tx>
              <c:showVal val="1"/>
            </c:dLbl>
            <c:txPr>
              <a:bodyPr/>
              <a:lstStyle/>
              <a:p>
                <a:pPr>
                  <a:defRPr lang="el-GR"/>
                </a:pPr>
                <a:endParaRPr lang="el-GR"/>
              </a:p>
            </c:txPr>
            <c:showVal val="1"/>
          </c:dLbls>
          <c:cat>
            <c:strRef>
              <c:f>Φύλλο1!$A$1:$A$6</c:f>
              <c:strCache>
                <c:ptCount val="6"/>
                <c:pt idx="0">
                  <c:v>θεράπων ιατρός</c:v>
                </c:pt>
                <c:pt idx="1">
                  <c:v>σύλλογοι ασθενών </c:v>
                </c:pt>
                <c:pt idx="2">
                  <c:v>tv/περιοδικά/βιβλία/εφημερίδες</c:v>
                </c:pt>
                <c:pt idx="3">
                  <c:v>ίντερνετ</c:v>
                </c:pt>
                <c:pt idx="4">
                  <c:v>άλλοι ασθενείς</c:v>
                </c:pt>
                <c:pt idx="5">
                  <c:v>φίλοι/οικογένεια</c:v>
                </c:pt>
              </c:strCache>
            </c:strRef>
          </c:cat>
          <c:val>
            <c:numRef>
              <c:f>Φύλλο1!$B$1:$B$6</c:f>
              <c:numCache>
                <c:formatCode>0.00%</c:formatCode>
                <c:ptCount val="6"/>
                <c:pt idx="0">
                  <c:v>0.87900000000000178</c:v>
                </c:pt>
                <c:pt idx="1">
                  <c:v>5.0000000000000114E-3</c:v>
                </c:pt>
                <c:pt idx="2">
                  <c:v>8.1000000000000003E-2</c:v>
                </c:pt>
                <c:pt idx="3">
                  <c:v>0.16700000000000001</c:v>
                </c:pt>
                <c:pt idx="4">
                  <c:v>8.6000000000000021E-2</c:v>
                </c:pt>
                <c:pt idx="5">
                  <c:v>0.13100000000000001</c:v>
                </c:pt>
              </c:numCache>
            </c:numRef>
          </c:val>
        </c:ser>
        <c:dLbls>
          <c:showVal val="1"/>
        </c:dLbls>
        <c:overlap val="-25"/>
        <c:axId val="156952448"/>
        <c:axId val="156953984"/>
      </c:barChart>
      <c:catAx>
        <c:axId val="156952448"/>
        <c:scaling>
          <c:orientation val="maxMin"/>
        </c:scaling>
        <c:axPos val="l"/>
        <c:tickLblPos val="nextTo"/>
        <c:txPr>
          <a:bodyPr/>
          <a:lstStyle/>
          <a:p>
            <a:pPr>
              <a:defRPr lang="el-GR"/>
            </a:pPr>
            <a:endParaRPr lang="el-GR"/>
          </a:p>
        </c:txPr>
        <c:crossAx val="156953984"/>
        <c:crosses val="autoZero"/>
        <c:auto val="1"/>
        <c:lblAlgn val="ctr"/>
        <c:lblOffset val="100"/>
      </c:catAx>
      <c:valAx>
        <c:axId val="156953984"/>
        <c:scaling>
          <c:orientation val="minMax"/>
        </c:scaling>
        <c:delete val="1"/>
        <c:axPos val="t"/>
        <c:numFmt formatCode="0.00%" sourceLinked="1"/>
        <c:tickLblPos val="nextTo"/>
        <c:crossAx val="156952448"/>
        <c:crosses val="autoZero"/>
        <c:crossBetween val="between"/>
      </c:valAx>
    </c:plotArea>
    <c:plotVisOnly val="1"/>
  </c:chart>
  <c:spPr>
    <a:solidFill>
      <a:schemeClr val="accent3"/>
    </a:solidFill>
    <a:ln>
      <a:solidFill>
        <a:schemeClr val="accent3">
          <a:lumMod val="50000"/>
        </a:schemeClr>
      </a:solid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l-GR"/>
  <c:chart>
    <c:view3D>
      <c:rotX val="75"/>
      <c:perspective val="30"/>
    </c:view3D>
    <c:sideWall>
      <c:spPr>
        <a:noFill/>
        <a:ln w="25242">
          <a:noFill/>
        </a:ln>
      </c:spPr>
    </c:sideWall>
    <c:backWall>
      <c:spPr>
        <a:noFill/>
        <a:ln w="25242">
          <a:noFill/>
        </a:ln>
      </c:spPr>
    </c:backWall>
    <c:plotArea>
      <c:layout>
        <c:manualLayout>
          <c:layoutTarget val="inner"/>
          <c:xMode val="edge"/>
          <c:yMode val="edge"/>
          <c:x val="0.30526315789473685"/>
          <c:y val="0.21712538226299738"/>
          <c:w val="0.38947368421052703"/>
          <c:h val="0.56574923547400857"/>
        </c:manualLayout>
      </c:layout>
      <c:pie3DChart>
        <c:varyColors val="1"/>
        <c:ser>
          <c:idx val="0"/>
          <c:order val="0"/>
          <c:spPr>
            <a:solidFill>
              <a:srgbClr val="9999FF"/>
            </a:solidFill>
            <a:ln w="12621">
              <a:solidFill>
                <a:srgbClr val="B760F9"/>
              </a:solidFill>
              <a:prstDash val="solid"/>
            </a:ln>
          </c:spPr>
          <c:explosion val="25"/>
          <c:dPt>
            <c:idx val="1"/>
            <c:spPr>
              <a:solidFill>
                <a:srgbClr val="F76681"/>
              </a:solidFill>
              <a:ln w="12621">
                <a:solidFill>
                  <a:srgbClr val="B760F9"/>
                </a:solidFill>
                <a:prstDash val="solid"/>
              </a:ln>
            </c:spPr>
          </c:dPt>
          <c:dPt>
            <c:idx val="2"/>
            <c:spPr>
              <a:solidFill>
                <a:srgbClr val="FFFF99"/>
              </a:solidFill>
              <a:ln w="12621">
                <a:solidFill>
                  <a:srgbClr val="B760F9"/>
                </a:solidFill>
                <a:prstDash val="solid"/>
              </a:ln>
            </c:spPr>
          </c:dPt>
          <c:dPt>
            <c:idx val="3"/>
            <c:spPr>
              <a:solidFill>
                <a:schemeClr val="bg2">
                  <a:lumMod val="60000"/>
                  <a:lumOff val="40000"/>
                </a:schemeClr>
              </a:solidFill>
              <a:ln w="12621">
                <a:solidFill>
                  <a:srgbClr val="B760F9"/>
                </a:solidFill>
                <a:prstDash val="solid"/>
              </a:ln>
            </c:spPr>
          </c:dPt>
          <c:dLbls>
            <c:dLbl>
              <c:idx val="0"/>
              <c:layout/>
              <c:tx>
                <c:rich>
                  <a:bodyPr/>
                  <a:lstStyle/>
                  <a:p>
                    <a:r>
                      <a:rPr lang="el-GR" sz="1000" smtClean="0"/>
                      <a:t>Αθήνα</a:t>
                    </a:r>
                  </a:p>
                  <a:p>
                    <a:r>
                      <a:rPr lang="el-GR" sz="1000" smtClean="0"/>
                      <a:t> </a:t>
                    </a:r>
                    <a:r>
                      <a:rPr lang="el-GR" sz="1000"/>
                      <a:t>48,50%</a:t>
                    </a:r>
                  </a:p>
                </c:rich>
              </c:tx>
              <c:dLblPos val="outEnd"/>
              <c:showVal val="1"/>
              <c:showCatName val="1"/>
            </c:dLbl>
            <c:dLbl>
              <c:idx val="1"/>
              <c:layout/>
              <c:tx>
                <c:rich>
                  <a:bodyPr/>
                  <a:lstStyle/>
                  <a:p>
                    <a:r>
                      <a:rPr lang="el-GR" sz="1000" smtClean="0"/>
                      <a:t>Θεσσαλονίκη</a:t>
                    </a:r>
                  </a:p>
                  <a:p>
                    <a:r>
                      <a:rPr lang="el-GR" sz="1000" smtClean="0"/>
                      <a:t> </a:t>
                    </a:r>
                    <a:r>
                      <a:rPr lang="el-GR" sz="1000"/>
                      <a:t>25,80%</a:t>
                    </a:r>
                  </a:p>
                </c:rich>
              </c:tx>
              <c:dLblPos val="outEnd"/>
              <c:showVal val="1"/>
              <c:showCatName val="1"/>
            </c:dLbl>
            <c:dLbl>
              <c:idx val="2"/>
              <c:layout/>
              <c:tx>
                <c:rich>
                  <a:bodyPr/>
                  <a:lstStyle/>
                  <a:p>
                    <a:r>
                      <a:rPr lang="el-GR" sz="1000" smtClean="0"/>
                      <a:t>Ηράκλειο</a:t>
                    </a:r>
                  </a:p>
                  <a:p>
                    <a:r>
                      <a:rPr lang="el-GR" sz="1000" smtClean="0"/>
                      <a:t>20,20</a:t>
                    </a:r>
                    <a:r>
                      <a:rPr lang="el-GR" sz="1000" dirty="0"/>
                      <a:t>%</a:t>
                    </a:r>
                  </a:p>
                </c:rich>
              </c:tx>
              <c:dLblPos val="outEnd"/>
              <c:showVal val="1"/>
              <c:showCatName val="1"/>
            </c:dLbl>
            <c:dLbl>
              <c:idx val="3"/>
              <c:layout/>
              <c:tx>
                <c:rich>
                  <a:bodyPr/>
                  <a:lstStyle/>
                  <a:p>
                    <a:r>
                      <a:rPr lang="el-GR" sz="1000" smtClean="0"/>
                      <a:t>Πάτρα</a:t>
                    </a:r>
                  </a:p>
                  <a:p>
                    <a:r>
                      <a:rPr lang="el-GR" sz="1000" smtClean="0"/>
                      <a:t> </a:t>
                    </a:r>
                    <a:r>
                      <a:rPr lang="el-GR" sz="1000"/>
                      <a:t>5,60%</a:t>
                    </a:r>
                  </a:p>
                </c:rich>
              </c:tx>
              <c:dLblPos val="outEnd"/>
              <c:showVal val="1"/>
              <c:showCatName val="1"/>
            </c:dLbl>
            <c:spPr>
              <a:noFill/>
              <a:ln w="25242">
                <a:noFill/>
              </a:ln>
            </c:spPr>
            <c:txPr>
              <a:bodyPr/>
              <a:lstStyle/>
              <a:p>
                <a:pPr>
                  <a:defRPr lang="el-GR" sz="1000" b="0" i="0" u="none" strike="noStrike" baseline="0">
                    <a:solidFill>
                      <a:srgbClr val="000000"/>
                    </a:solidFill>
                    <a:latin typeface="Calibri"/>
                    <a:ea typeface="Calibri"/>
                    <a:cs typeface="Calibri"/>
                  </a:defRPr>
                </a:pPr>
                <a:endParaRPr lang="el-GR"/>
              </a:p>
            </c:txPr>
            <c:dLblPos val="outEnd"/>
            <c:showVal val="1"/>
            <c:showCatName val="1"/>
            <c:showLeaderLines val="1"/>
          </c:dLbls>
          <c:cat>
            <c:strRef>
              <c:f>Sheet1!$A$31:$A$34</c:f>
              <c:strCache>
                <c:ptCount val="4"/>
                <c:pt idx="0">
                  <c:v>Αθήνα</c:v>
                </c:pt>
                <c:pt idx="1">
                  <c:v>Θεσσαλονίκη</c:v>
                </c:pt>
                <c:pt idx="2">
                  <c:v>Ηράκλειο</c:v>
                </c:pt>
                <c:pt idx="3">
                  <c:v>Πάτρα</c:v>
                </c:pt>
              </c:strCache>
            </c:strRef>
          </c:cat>
          <c:val>
            <c:numRef>
              <c:f>Sheet1!$B$31:$B$34</c:f>
              <c:numCache>
                <c:formatCode>0.00%</c:formatCode>
                <c:ptCount val="4"/>
                <c:pt idx="0">
                  <c:v>0.48500000000000032</c:v>
                </c:pt>
                <c:pt idx="1">
                  <c:v>0.25800000000000001</c:v>
                </c:pt>
                <c:pt idx="2">
                  <c:v>0.20200000000000001</c:v>
                </c:pt>
                <c:pt idx="3">
                  <c:v>5.6000000000000022E-2</c:v>
                </c:pt>
              </c:numCache>
            </c:numRef>
          </c:val>
        </c:ser>
        <c:dLbls>
          <c:showVal val="1"/>
        </c:dLbls>
      </c:pie3DChart>
    </c:plotArea>
    <c:plotVisOnly val="1"/>
    <c:dispBlanksAs val="zero"/>
  </c:chart>
  <c:spPr>
    <a:solidFill>
      <a:schemeClr val="accent3"/>
    </a:solidFill>
    <a:ln w="3155">
      <a:solidFill>
        <a:schemeClr val="accent3">
          <a:lumMod val="50000"/>
        </a:schemeClr>
      </a:solidFill>
      <a:prstDash val="solid"/>
    </a:ln>
  </c:spPr>
  <c:txPr>
    <a:bodyPr/>
    <a:lstStyle/>
    <a:p>
      <a:pPr>
        <a:defRPr sz="795" b="0" i="0" u="none" strike="noStrike" baseline="0">
          <a:solidFill>
            <a:srgbClr val="000000"/>
          </a:solidFill>
          <a:latin typeface="Arial"/>
          <a:ea typeface="Arial"/>
          <a:cs typeface="Arial"/>
        </a:defRPr>
      </a:pPr>
      <a:endParaRPr lang="el-G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lang="el-GR" sz="1600" b="0"/>
            </a:pPr>
            <a:r>
              <a:rPr lang="el-GR" sz="1600" b="0" dirty="0" smtClean="0"/>
              <a:t>Ασφαλιστικός</a:t>
            </a:r>
            <a:r>
              <a:rPr lang="el-GR" sz="1600" b="0" baseline="0" dirty="0" smtClean="0"/>
              <a:t> φορέας</a:t>
            </a:r>
            <a:endParaRPr lang="el-GR" sz="1600" b="0" dirty="0"/>
          </a:p>
        </c:rich>
      </c:tx>
      <c:layout/>
    </c:title>
    <c:plotArea>
      <c:layout/>
      <c:barChart>
        <c:barDir val="bar"/>
        <c:grouping val="clustered"/>
        <c:ser>
          <c:idx val="0"/>
          <c:order val="0"/>
          <c:spPr>
            <a:ln>
              <a:solidFill>
                <a:schemeClr val="accent3">
                  <a:lumMod val="75000"/>
                </a:schemeClr>
              </a:solidFill>
            </a:ln>
          </c:spPr>
          <c:dPt>
            <c:idx val="0"/>
            <c:spPr>
              <a:solidFill>
                <a:schemeClr val="bg2"/>
              </a:solidFill>
              <a:ln>
                <a:solidFill>
                  <a:schemeClr val="accent3">
                    <a:lumMod val="75000"/>
                  </a:schemeClr>
                </a:solidFill>
              </a:ln>
            </c:spPr>
          </c:dPt>
          <c:dPt>
            <c:idx val="1"/>
            <c:spPr>
              <a:solidFill>
                <a:srgbClr val="002060"/>
              </a:solidFill>
              <a:ln>
                <a:solidFill>
                  <a:schemeClr val="accent3">
                    <a:lumMod val="75000"/>
                  </a:schemeClr>
                </a:solidFill>
              </a:ln>
            </c:spPr>
          </c:dPt>
          <c:dPt>
            <c:idx val="2"/>
            <c:spPr>
              <a:solidFill>
                <a:srgbClr val="819EEF"/>
              </a:solidFill>
              <a:ln>
                <a:solidFill>
                  <a:schemeClr val="accent3">
                    <a:lumMod val="75000"/>
                  </a:schemeClr>
                </a:solidFill>
              </a:ln>
            </c:spPr>
          </c:dPt>
          <c:dPt>
            <c:idx val="3"/>
            <c:spPr>
              <a:solidFill>
                <a:srgbClr val="F76681"/>
              </a:solidFill>
              <a:ln>
                <a:solidFill>
                  <a:schemeClr val="accent3">
                    <a:lumMod val="75000"/>
                  </a:schemeClr>
                </a:solidFill>
              </a:ln>
            </c:spPr>
          </c:dPt>
          <c:dPt>
            <c:idx val="4"/>
            <c:spPr>
              <a:solidFill>
                <a:srgbClr val="7030A0"/>
              </a:solidFill>
              <a:ln>
                <a:solidFill>
                  <a:schemeClr val="accent3">
                    <a:lumMod val="75000"/>
                  </a:schemeClr>
                </a:solidFill>
              </a:ln>
            </c:spPr>
          </c:dPt>
          <c:dPt>
            <c:idx val="5"/>
            <c:spPr>
              <a:solidFill>
                <a:srgbClr val="FFFF99"/>
              </a:solidFill>
              <a:ln>
                <a:solidFill>
                  <a:schemeClr val="accent3">
                    <a:lumMod val="75000"/>
                  </a:schemeClr>
                </a:solidFill>
              </a:ln>
            </c:spPr>
          </c:dPt>
          <c:dPt>
            <c:idx val="6"/>
            <c:spPr>
              <a:solidFill>
                <a:srgbClr val="FF0000"/>
              </a:solidFill>
              <a:ln>
                <a:solidFill>
                  <a:schemeClr val="accent3">
                    <a:lumMod val="75000"/>
                  </a:schemeClr>
                </a:solidFill>
              </a:ln>
            </c:spPr>
          </c:dPt>
          <c:dLbls>
            <c:spPr>
              <a:ln>
                <a:noFill/>
              </a:ln>
            </c:spPr>
            <c:txPr>
              <a:bodyPr/>
              <a:lstStyle/>
              <a:p>
                <a:pPr>
                  <a:defRPr lang="el-GR"/>
                </a:pPr>
                <a:endParaRPr lang="el-GR"/>
              </a:p>
            </c:txPr>
            <c:dLblPos val="outEnd"/>
            <c:showVal val="1"/>
          </c:dLbls>
          <c:cat>
            <c:strRef>
              <c:f>Φύλλο5!$A$1:$A$7</c:f>
              <c:strCache>
                <c:ptCount val="7"/>
                <c:pt idx="0">
                  <c:v>ΙΚΑ</c:v>
                </c:pt>
                <c:pt idx="1">
                  <c:v>ΟΓΑ </c:v>
                </c:pt>
                <c:pt idx="2">
                  <c:v>ΟΠΑΔ</c:v>
                </c:pt>
                <c:pt idx="3">
                  <c:v>ΟΑΕΕ</c:v>
                </c:pt>
                <c:pt idx="4">
                  <c:v>Ιδιωτική ασφάλιση</c:v>
                </c:pt>
                <c:pt idx="5">
                  <c:v>Άλλο</c:v>
                </c:pt>
                <c:pt idx="6">
                  <c:v>Δε γνωρίζω</c:v>
                </c:pt>
              </c:strCache>
            </c:strRef>
          </c:cat>
          <c:val>
            <c:numRef>
              <c:f>Φύλλο5!$B$1:$B$7</c:f>
              <c:numCache>
                <c:formatCode>0.00%</c:formatCode>
                <c:ptCount val="7"/>
                <c:pt idx="0">
                  <c:v>0.40400000000000008</c:v>
                </c:pt>
                <c:pt idx="1">
                  <c:v>0.15700000000000028</c:v>
                </c:pt>
                <c:pt idx="2">
                  <c:v>0.24200000000000021</c:v>
                </c:pt>
                <c:pt idx="3">
                  <c:v>8.6000000000000021E-2</c:v>
                </c:pt>
                <c:pt idx="4">
                  <c:v>2.5000000000000001E-2</c:v>
                </c:pt>
                <c:pt idx="5">
                  <c:v>8.1000000000000003E-2</c:v>
                </c:pt>
                <c:pt idx="6" formatCode="0.0%">
                  <c:v>5.0000000000000079E-3</c:v>
                </c:pt>
              </c:numCache>
            </c:numRef>
          </c:val>
        </c:ser>
        <c:dLbls>
          <c:showVal val="1"/>
        </c:dLbls>
        <c:gapWidth val="75"/>
        <c:overlap val="-25"/>
        <c:axId val="150950272"/>
        <c:axId val="150964864"/>
      </c:barChart>
      <c:catAx>
        <c:axId val="150950272"/>
        <c:scaling>
          <c:orientation val="maxMin"/>
        </c:scaling>
        <c:axPos val="l"/>
        <c:majorTickMark val="none"/>
        <c:tickLblPos val="nextTo"/>
        <c:txPr>
          <a:bodyPr/>
          <a:lstStyle/>
          <a:p>
            <a:pPr>
              <a:defRPr lang="el-GR"/>
            </a:pPr>
            <a:endParaRPr lang="el-GR"/>
          </a:p>
        </c:txPr>
        <c:crossAx val="150964864"/>
        <c:crosses val="autoZero"/>
        <c:auto val="1"/>
        <c:lblAlgn val="ctr"/>
        <c:lblOffset val="100"/>
      </c:catAx>
      <c:valAx>
        <c:axId val="150964864"/>
        <c:scaling>
          <c:orientation val="minMax"/>
        </c:scaling>
        <c:delete val="1"/>
        <c:axPos val="t"/>
        <c:numFmt formatCode="0.00%" sourceLinked="1"/>
        <c:majorTickMark val="none"/>
        <c:tickLblPos val="nextTo"/>
        <c:crossAx val="150950272"/>
        <c:crosses val="autoZero"/>
        <c:crossBetween val="between"/>
      </c:valAx>
      <c:spPr>
        <a:solidFill>
          <a:schemeClr val="accent3"/>
        </a:solidFill>
        <a:ln>
          <a:noFill/>
        </a:ln>
      </c:spPr>
    </c:plotArea>
    <c:plotVisOnly val="1"/>
  </c:chart>
  <c:spPr>
    <a:solidFill>
      <a:schemeClr val="accent3"/>
    </a:solidFill>
    <a:ln>
      <a:solidFill>
        <a:schemeClr val="accent3">
          <a:lumMod val="50000"/>
        </a:schemeClr>
      </a:solidFill>
    </a:ln>
  </c:sp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lang="el-GR" sz="1600" b="0"/>
            </a:pPr>
            <a:r>
              <a:rPr lang="el-GR" sz="1600" b="0" dirty="0"/>
              <a:t>Επίπεδο</a:t>
            </a:r>
            <a:r>
              <a:rPr lang="el-GR" sz="1600" b="0" baseline="0" dirty="0"/>
              <a:t> εκπαίδευσης</a:t>
            </a:r>
            <a:endParaRPr lang="el-GR" sz="1600" b="0" dirty="0"/>
          </a:p>
        </c:rich>
      </c:tx>
      <c:layout/>
    </c:title>
    <c:view3D>
      <c:rotX val="30"/>
      <c:perspective val="30"/>
    </c:view3D>
    <c:plotArea>
      <c:layout/>
      <c:pie3DChart>
        <c:varyColors val="1"/>
        <c:ser>
          <c:idx val="0"/>
          <c:order val="0"/>
          <c:explosion val="25"/>
          <c:dPt>
            <c:idx val="0"/>
            <c:spPr>
              <a:solidFill>
                <a:srgbClr val="00B7A5"/>
              </a:solidFill>
            </c:spPr>
          </c:dPt>
          <c:dPt>
            <c:idx val="1"/>
            <c:spPr>
              <a:solidFill>
                <a:srgbClr val="D49FFF"/>
              </a:solidFill>
            </c:spPr>
          </c:dPt>
          <c:dPt>
            <c:idx val="2"/>
            <c:spPr>
              <a:solidFill>
                <a:srgbClr val="F76681"/>
              </a:solidFill>
            </c:spPr>
          </c:dPt>
          <c:dLbls>
            <c:txPr>
              <a:bodyPr/>
              <a:lstStyle/>
              <a:p>
                <a:pPr>
                  <a:defRPr lang="el-GR"/>
                </a:pPr>
                <a:endParaRPr lang="el-GR"/>
              </a:p>
            </c:txPr>
            <c:dLblPos val="outEnd"/>
            <c:showPercent val="1"/>
            <c:showLeaderLines val="1"/>
          </c:dLbls>
          <c:cat>
            <c:strRef>
              <c:f>Φύλλο4!$A$1:$A$3</c:f>
              <c:strCache>
                <c:ptCount val="3"/>
                <c:pt idx="0">
                  <c:v>Υποχρεωτική</c:v>
                </c:pt>
                <c:pt idx="1">
                  <c:v>ΑΕΙ-ΤΕΙ</c:v>
                </c:pt>
                <c:pt idx="2">
                  <c:v>Μεταπτυχιακό-Διδακτορικό</c:v>
                </c:pt>
              </c:strCache>
            </c:strRef>
          </c:cat>
          <c:val>
            <c:numRef>
              <c:f>Φύλλο4!$B$1:$B$3</c:f>
              <c:numCache>
                <c:formatCode>0.00%</c:formatCode>
                <c:ptCount val="3"/>
                <c:pt idx="0">
                  <c:v>0.61100000000000065</c:v>
                </c:pt>
                <c:pt idx="1">
                  <c:v>0.34300000000000008</c:v>
                </c:pt>
                <c:pt idx="2">
                  <c:v>4.5000000000000012E-2</c:v>
                </c:pt>
              </c:numCache>
            </c:numRef>
          </c:val>
        </c:ser>
        <c:dLbls>
          <c:showPercent val="1"/>
        </c:dLbls>
      </c:pie3DChart>
    </c:plotArea>
    <c:legend>
      <c:legendPos val="r"/>
      <c:layout/>
      <c:txPr>
        <a:bodyPr/>
        <a:lstStyle/>
        <a:p>
          <a:pPr>
            <a:defRPr lang="el-GR"/>
          </a:pPr>
          <a:endParaRPr lang="el-GR"/>
        </a:p>
      </c:txPr>
    </c:legend>
    <c:plotVisOnly val="1"/>
  </c:chart>
  <c:spPr>
    <a:solidFill>
      <a:schemeClr val="accent3"/>
    </a:solidFill>
    <a:ln>
      <a:solidFill>
        <a:schemeClr val="accent3">
          <a:lumMod val="50000"/>
        </a:schemeClr>
      </a:solidFill>
    </a:ln>
  </c:sp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l-GR"/>
  <c:chart>
    <c:view3D>
      <c:rotX val="75"/>
      <c:perspective val="30"/>
    </c:view3D>
    <c:plotArea>
      <c:layout/>
      <c:pie3DChart>
        <c:varyColors val="1"/>
        <c:ser>
          <c:idx val="0"/>
          <c:order val="0"/>
          <c:spPr>
            <a:ln>
              <a:solidFill>
                <a:schemeClr val="accent3">
                  <a:lumMod val="50000"/>
                </a:schemeClr>
              </a:solidFill>
            </a:ln>
          </c:spPr>
          <c:explosion val="25"/>
          <c:dPt>
            <c:idx val="0"/>
            <c:explosion val="20"/>
            <c:spPr>
              <a:solidFill>
                <a:srgbClr val="00B0F0"/>
              </a:solidFill>
              <a:ln>
                <a:solidFill>
                  <a:schemeClr val="accent3">
                    <a:lumMod val="50000"/>
                  </a:schemeClr>
                </a:solidFill>
              </a:ln>
            </c:spPr>
          </c:dPt>
          <c:dPt>
            <c:idx val="1"/>
            <c:explosion val="1"/>
            <c:spPr>
              <a:solidFill>
                <a:schemeClr val="accent3">
                  <a:lumMod val="75000"/>
                </a:schemeClr>
              </a:solidFill>
              <a:ln>
                <a:solidFill>
                  <a:schemeClr val="accent3">
                    <a:lumMod val="50000"/>
                  </a:schemeClr>
                </a:solidFill>
              </a:ln>
            </c:spPr>
          </c:dPt>
          <c:dPt>
            <c:idx val="2"/>
            <c:spPr>
              <a:solidFill>
                <a:srgbClr val="F76681"/>
              </a:solidFill>
              <a:ln>
                <a:solidFill>
                  <a:schemeClr val="accent3">
                    <a:lumMod val="50000"/>
                  </a:schemeClr>
                </a:solidFill>
              </a:ln>
            </c:spPr>
          </c:dPt>
          <c:dPt>
            <c:idx val="3"/>
            <c:spPr>
              <a:solidFill>
                <a:srgbClr val="7030A0"/>
              </a:solidFill>
              <a:ln>
                <a:solidFill>
                  <a:schemeClr val="accent3">
                    <a:lumMod val="50000"/>
                  </a:schemeClr>
                </a:solidFill>
              </a:ln>
            </c:spPr>
          </c:dPt>
          <c:dPt>
            <c:idx val="4"/>
            <c:spPr>
              <a:solidFill>
                <a:schemeClr val="bg2">
                  <a:lumMod val="60000"/>
                  <a:lumOff val="40000"/>
                </a:schemeClr>
              </a:solidFill>
              <a:ln>
                <a:solidFill>
                  <a:schemeClr val="accent3">
                    <a:lumMod val="50000"/>
                  </a:schemeClr>
                </a:solidFill>
              </a:ln>
            </c:spPr>
          </c:dPt>
          <c:dPt>
            <c:idx val="5"/>
            <c:spPr>
              <a:solidFill>
                <a:srgbClr val="FFFF99"/>
              </a:solidFill>
              <a:ln>
                <a:solidFill>
                  <a:schemeClr val="accent3">
                    <a:lumMod val="50000"/>
                  </a:schemeClr>
                </a:solidFill>
              </a:ln>
            </c:spPr>
          </c:dPt>
          <c:dLbls>
            <c:dLbl>
              <c:idx val="0"/>
              <c:layout>
                <c:manualLayout>
                  <c:x val="-3.0676561804952776E-2"/>
                  <c:y val="-0.3461216689038204"/>
                </c:manualLayout>
              </c:layout>
              <c:tx>
                <c:rich>
                  <a:bodyPr/>
                  <a:lstStyle/>
                  <a:p>
                    <a:pPr>
                      <a:defRPr lang="el-GR" sz="1000"/>
                    </a:pPr>
                    <a:r>
                      <a:rPr lang="el-GR" sz="1000" dirty="0"/>
                      <a:t>Αυτοψηλάφηση 63,60%</a:t>
                    </a:r>
                  </a:p>
                </c:rich>
              </c:tx>
              <c:spPr/>
              <c:showVal val="1"/>
              <c:showCatName val="1"/>
            </c:dLbl>
            <c:dLbl>
              <c:idx val="1"/>
              <c:layout>
                <c:manualLayout>
                  <c:x val="9.9024496937883209E-3"/>
                  <c:y val="-9.832503369511264E-2"/>
                </c:manualLayout>
              </c:layout>
              <c:tx>
                <c:rich>
                  <a:bodyPr/>
                  <a:lstStyle/>
                  <a:p>
                    <a:r>
                      <a:rPr lang="el-GR" sz="900"/>
                      <a:t>Μαστογραφία 22,70%</a:t>
                    </a:r>
                  </a:p>
                </c:rich>
              </c:tx>
              <c:showVal val="1"/>
              <c:showCatName val="1"/>
            </c:dLbl>
            <c:dLbl>
              <c:idx val="2"/>
              <c:layout>
                <c:manualLayout>
                  <c:x val="-8.644991251093613E-2"/>
                  <c:y val="0.11779953181528008"/>
                </c:manualLayout>
              </c:layout>
              <c:tx>
                <c:rich>
                  <a:bodyPr/>
                  <a:lstStyle/>
                  <a:p>
                    <a:r>
                      <a:rPr lang="el-GR" sz="900"/>
                      <a:t>Γυναικολογική εξέταση</a:t>
                    </a:r>
                  </a:p>
                  <a:p>
                    <a:r>
                      <a:rPr lang="el-GR" sz="900"/>
                      <a:t>5,10%</a:t>
                    </a:r>
                  </a:p>
                </c:rich>
              </c:tx>
              <c:showVal val="1"/>
              <c:showCatName val="1"/>
            </c:dLbl>
            <c:dLbl>
              <c:idx val="3"/>
              <c:layout/>
              <c:tx>
                <c:rich>
                  <a:bodyPr/>
                  <a:lstStyle/>
                  <a:p>
                    <a:r>
                      <a:rPr lang="el-GR" sz="900" dirty="0"/>
                      <a:t>Εξέταση από οικογενειακό </a:t>
                    </a:r>
                    <a:r>
                      <a:rPr lang="el-GR" sz="900" dirty="0" smtClean="0"/>
                      <a:t>ιατρό 3,50</a:t>
                    </a:r>
                    <a:r>
                      <a:rPr lang="el-GR" sz="900" dirty="0"/>
                      <a:t>%</a:t>
                    </a:r>
                  </a:p>
                </c:rich>
              </c:tx>
              <c:showVal val="1"/>
              <c:showCatName val="1"/>
            </c:dLbl>
            <c:dLbl>
              <c:idx val="4"/>
              <c:layout>
                <c:manualLayout>
                  <c:x val="2.4573490813648287E-3"/>
                  <c:y val="1.1574007794480281E-3"/>
                </c:manualLayout>
              </c:layout>
              <c:tx>
                <c:rich>
                  <a:bodyPr/>
                  <a:lstStyle/>
                  <a:p>
                    <a:r>
                      <a:rPr lang="el-GR" sz="900"/>
                      <a:t>Εξέταση από ογκολόγο</a:t>
                    </a:r>
                  </a:p>
                  <a:p>
                    <a:r>
                      <a:rPr lang="el-GR" sz="900"/>
                      <a:t>1%</a:t>
                    </a:r>
                  </a:p>
                </c:rich>
              </c:tx>
              <c:showVal val="1"/>
              <c:showCatName val="1"/>
            </c:dLbl>
            <c:dLbl>
              <c:idx val="5"/>
              <c:layout>
                <c:manualLayout>
                  <c:x val="7.0068897637795433E-2"/>
                  <c:y val="8.5464992551607239E-4"/>
                </c:manualLayout>
              </c:layout>
              <c:tx>
                <c:rich>
                  <a:bodyPr/>
                  <a:lstStyle/>
                  <a:p>
                    <a:r>
                      <a:rPr lang="el-GR" sz="900"/>
                      <a:t>Άλλο</a:t>
                    </a:r>
                  </a:p>
                  <a:p>
                    <a:r>
                      <a:rPr lang="el-GR" sz="900"/>
                      <a:t>4%</a:t>
                    </a:r>
                  </a:p>
                </c:rich>
              </c:tx>
              <c:showVal val="1"/>
              <c:showCatName val="1"/>
            </c:dLbl>
            <c:txPr>
              <a:bodyPr/>
              <a:lstStyle/>
              <a:p>
                <a:pPr>
                  <a:defRPr lang="el-GR" sz="900"/>
                </a:pPr>
                <a:endParaRPr lang="el-GR"/>
              </a:p>
            </c:txPr>
            <c:showVal val="1"/>
            <c:showCatName val="1"/>
            <c:showLeaderLines val="1"/>
          </c:dLbls>
          <c:cat>
            <c:strRef>
              <c:f>Φύλλο6!$A$1:$A$6</c:f>
              <c:strCache>
                <c:ptCount val="6"/>
                <c:pt idx="0">
                  <c:v>Αυτοψηλάφηση</c:v>
                </c:pt>
                <c:pt idx="1">
                  <c:v>Μαστογραφία</c:v>
                </c:pt>
                <c:pt idx="2">
                  <c:v>Γυναικολογική εξέταση</c:v>
                </c:pt>
                <c:pt idx="3">
                  <c:v>Εξέταση από γενικό/οικογενειακό ιατρό</c:v>
                </c:pt>
                <c:pt idx="4">
                  <c:v>Εξέταση από ογκολόγο</c:v>
                </c:pt>
                <c:pt idx="5">
                  <c:v>Άλλο</c:v>
                </c:pt>
              </c:strCache>
            </c:strRef>
          </c:cat>
          <c:val>
            <c:numRef>
              <c:f>Φύλλο6!$B$1:$B$6</c:f>
              <c:numCache>
                <c:formatCode>0.00%</c:formatCode>
                <c:ptCount val="6"/>
                <c:pt idx="0">
                  <c:v>0.63600000000000112</c:v>
                </c:pt>
                <c:pt idx="1">
                  <c:v>0.22700000000000001</c:v>
                </c:pt>
                <c:pt idx="2">
                  <c:v>5.1000000000000004E-2</c:v>
                </c:pt>
                <c:pt idx="3">
                  <c:v>3.500000000000001E-2</c:v>
                </c:pt>
                <c:pt idx="4" formatCode="0%">
                  <c:v>1.0000000000000005E-2</c:v>
                </c:pt>
                <c:pt idx="5" formatCode="0%">
                  <c:v>4.0000000000000022E-2</c:v>
                </c:pt>
              </c:numCache>
            </c:numRef>
          </c:val>
        </c:ser>
        <c:dLbls>
          <c:showVal val="1"/>
          <c:showCatName val="1"/>
        </c:dLbls>
      </c:pie3DChart>
    </c:plotArea>
    <c:plotVisOnly val="1"/>
  </c:chart>
  <c:spPr>
    <a:solidFill>
      <a:schemeClr val="accent3"/>
    </a:solidFill>
    <a:ln>
      <a:solidFill>
        <a:schemeClr val="accent3">
          <a:lumMod val="50000"/>
        </a:schemeClr>
      </a:solidFill>
    </a:ln>
  </c:sp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l-GR"/>
  <c:chart>
    <c:autoTitleDeleted val="1"/>
    <c:view3D>
      <c:rotX val="30"/>
      <c:perspective val="30"/>
    </c:view3D>
    <c:plotArea>
      <c:layout/>
      <c:pie3DChart>
        <c:varyColors val="1"/>
        <c:ser>
          <c:idx val="0"/>
          <c:order val="0"/>
          <c:spPr>
            <a:solidFill>
              <a:srgbClr val="F76681"/>
            </a:solidFill>
          </c:spPr>
          <c:explosion val="25"/>
          <c:dPt>
            <c:idx val="0"/>
            <c:spPr>
              <a:solidFill>
                <a:srgbClr val="FFFF99"/>
              </a:solidFill>
            </c:spPr>
          </c:dPt>
          <c:dPt>
            <c:idx val="1"/>
            <c:spPr>
              <a:solidFill>
                <a:srgbClr val="7030A0"/>
              </a:solidFill>
            </c:spPr>
          </c:dPt>
          <c:dPt>
            <c:idx val="3"/>
            <c:spPr>
              <a:solidFill>
                <a:schemeClr val="bg2">
                  <a:lumMod val="60000"/>
                  <a:lumOff val="40000"/>
                </a:schemeClr>
              </a:solidFill>
            </c:spPr>
          </c:dPt>
          <c:dPt>
            <c:idx val="4"/>
            <c:spPr>
              <a:solidFill>
                <a:srgbClr val="92D050"/>
              </a:solidFill>
              <a:ln>
                <a:solidFill>
                  <a:schemeClr val="accent3">
                    <a:lumMod val="65000"/>
                  </a:schemeClr>
                </a:solidFill>
              </a:ln>
            </c:spPr>
          </c:dPt>
          <c:dPt>
            <c:idx val="5"/>
            <c:explosion val="23"/>
            <c:spPr>
              <a:solidFill>
                <a:schemeClr val="accent3">
                  <a:lumMod val="75000"/>
                </a:schemeClr>
              </a:solidFill>
              <a:ln>
                <a:solidFill>
                  <a:schemeClr val="accent3">
                    <a:lumMod val="75000"/>
                  </a:schemeClr>
                </a:solidFill>
              </a:ln>
            </c:spPr>
          </c:dPt>
          <c:dLbls>
            <c:txPr>
              <a:bodyPr/>
              <a:lstStyle/>
              <a:p>
                <a:pPr>
                  <a:defRPr lang="el-GR"/>
                </a:pPr>
                <a:endParaRPr lang="el-GR"/>
              </a:p>
            </c:txPr>
            <c:dLblPos val="outEnd"/>
            <c:showCatName val="1"/>
            <c:showPercent val="1"/>
          </c:dLbls>
          <c:cat>
            <c:strRef>
              <c:f>Φύλλο7!$A$1:$A$6</c:f>
              <c:strCache>
                <c:ptCount val="6"/>
                <c:pt idx="0">
                  <c:v>Γενικός-οικογενειακός ιατρός</c:v>
                </c:pt>
                <c:pt idx="1">
                  <c:v>Παθολόγος</c:v>
                </c:pt>
                <c:pt idx="2">
                  <c:v>Γυναικολόγος</c:v>
                </c:pt>
                <c:pt idx="3">
                  <c:v>Ογκολόγος</c:v>
                </c:pt>
                <c:pt idx="4">
                  <c:v>Χειρούργος μαστού</c:v>
                </c:pt>
                <c:pt idx="5">
                  <c:v>Ακτινολόγος</c:v>
                </c:pt>
              </c:strCache>
            </c:strRef>
          </c:cat>
          <c:val>
            <c:numRef>
              <c:f>Φύλλο7!$B$1:$B$6</c:f>
              <c:numCache>
                <c:formatCode>0.00%</c:formatCode>
                <c:ptCount val="6"/>
                <c:pt idx="0">
                  <c:v>0.22600000000000001</c:v>
                </c:pt>
                <c:pt idx="1">
                  <c:v>0.10500000000000002</c:v>
                </c:pt>
                <c:pt idx="2">
                  <c:v>0.31600000000000056</c:v>
                </c:pt>
                <c:pt idx="3">
                  <c:v>1.4999999999999998E-2</c:v>
                </c:pt>
                <c:pt idx="4">
                  <c:v>0.27800000000000002</c:v>
                </c:pt>
                <c:pt idx="5" formatCode="0%">
                  <c:v>6.0000000000000032E-2</c:v>
                </c:pt>
              </c:numCache>
            </c:numRef>
          </c:val>
        </c:ser>
        <c:dLbls>
          <c:showCatName val="1"/>
          <c:showPercent val="1"/>
        </c:dLbls>
      </c:pie3DChart>
    </c:plotArea>
    <c:plotVisOnly val="1"/>
  </c:chart>
  <c:spPr>
    <a:solidFill>
      <a:schemeClr val="accent3"/>
    </a:solidFill>
    <a:ln>
      <a:solidFill>
        <a:schemeClr val="accent3">
          <a:lumMod val="50000"/>
        </a:schemeClr>
      </a:solidFill>
    </a:ln>
  </c:sp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l-GR"/>
  <c:chart>
    <c:autoTitleDeleted val="1"/>
    <c:view3D>
      <c:rotX val="30"/>
      <c:perspective val="30"/>
    </c:view3D>
    <c:plotArea>
      <c:layout/>
      <c:pie3DChart>
        <c:varyColors val="1"/>
        <c:ser>
          <c:idx val="0"/>
          <c:order val="0"/>
          <c:explosion val="25"/>
          <c:dPt>
            <c:idx val="0"/>
            <c:spPr>
              <a:solidFill>
                <a:srgbClr val="F76681"/>
              </a:solidFill>
            </c:spPr>
          </c:dPt>
          <c:dPt>
            <c:idx val="1"/>
            <c:spPr>
              <a:solidFill>
                <a:schemeClr val="bg2">
                  <a:lumMod val="60000"/>
                  <a:lumOff val="40000"/>
                </a:schemeClr>
              </a:solidFill>
            </c:spPr>
          </c:dPt>
          <c:dPt>
            <c:idx val="2"/>
            <c:spPr>
              <a:solidFill>
                <a:srgbClr val="92D050"/>
              </a:solidFill>
            </c:spPr>
          </c:dPt>
          <c:dLbls>
            <c:dLbl>
              <c:idx val="0"/>
              <c:layout>
                <c:manualLayout>
                  <c:x val="-0.10158691560527004"/>
                  <c:y val="2.2129920640129787E-2"/>
                </c:manualLayout>
              </c:layout>
              <c:dLblPos val="outEnd"/>
              <c:showCatName val="1"/>
              <c:showPercent val="1"/>
            </c:dLbl>
            <c:txPr>
              <a:bodyPr/>
              <a:lstStyle/>
              <a:p>
                <a:pPr>
                  <a:defRPr lang="el-GR"/>
                </a:pPr>
                <a:endParaRPr lang="el-GR"/>
              </a:p>
            </c:txPr>
            <c:dLblPos val="outEnd"/>
            <c:showCatName val="1"/>
            <c:showPercent val="1"/>
          </c:dLbls>
          <c:cat>
            <c:strRef>
              <c:f>Φύλλο9!$A$1:$A$3</c:f>
              <c:strCache>
                <c:ptCount val="3"/>
                <c:pt idx="0">
                  <c:v>Γυναικολόγος</c:v>
                </c:pt>
                <c:pt idx="1">
                  <c:v>Ογκολόγος</c:v>
                </c:pt>
                <c:pt idx="2">
                  <c:v>Χειρούργος μαστού</c:v>
                </c:pt>
              </c:strCache>
            </c:strRef>
          </c:cat>
          <c:val>
            <c:numRef>
              <c:f>Φύλλο9!$B$1:$B$3</c:f>
              <c:numCache>
                <c:formatCode>0.00%</c:formatCode>
                <c:ptCount val="3"/>
                <c:pt idx="0">
                  <c:v>6.0000000000000088E-3</c:v>
                </c:pt>
                <c:pt idx="1">
                  <c:v>9.3000000000000208E-2</c:v>
                </c:pt>
                <c:pt idx="2">
                  <c:v>0.90100000000000002</c:v>
                </c:pt>
              </c:numCache>
            </c:numRef>
          </c:val>
        </c:ser>
        <c:dLbls>
          <c:showCatName val="1"/>
          <c:showPercent val="1"/>
        </c:dLbls>
      </c:pie3DChart>
    </c:plotArea>
    <c:plotVisOnly val="1"/>
  </c:chart>
  <c:spPr>
    <a:solidFill>
      <a:schemeClr val="accent3"/>
    </a:solidFill>
    <a:ln>
      <a:solidFill>
        <a:schemeClr val="accent3">
          <a:lumMod val="50000"/>
        </a:schemeClr>
      </a:solidFill>
    </a:ln>
  </c:sp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l-GR"/>
  <c:chart>
    <c:autoTitleDeleted val="1"/>
    <c:view3D>
      <c:rotX val="30"/>
      <c:perspective val="30"/>
    </c:view3D>
    <c:plotArea>
      <c:layout/>
      <c:pie3DChart>
        <c:varyColors val="1"/>
        <c:ser>
          <c:idx val="0"/>
          <c:order val="0"/>
          <c:spPr>
            <a:ln>
              <a:solidFill>
                <a:schemeClr val="bg1">
                  <a:lumMod val="65000"/>
                </a:schemeClr>
              </a:solidFill>
            </a:ln>
          </c:spPr>
          <c:explosion val="25"/>
          <c:dPt>
            <c:idx val="0"/>
            <c:spPr>
              <a:solidFill>
                <a:srgbClr val="92D050"/>
              </a:solidFill>
              <a:ln>
                <a:solidFill>
                  <a:schemeClr val="bg1">
                    <a:lumMod val="65000"/>
                  </a:schemeClr>
                </a:solidFill>
              </a:ln>
            </c:spPr>
          </c:dPt>
          <c:dPt>
            <c:idx val="1"/>
            <c:spPr>
              <a:solidFill>
                <a:schemeClr val="bg2">
                  <a:lumMod val="60000"/>
                  <a:lumOff val="40000"/>
                </a:schemeClr>
              </a:solidFill>
              <a:ln>
                <a:solidFill>
                  <a:schemeClr val="bg1">
                    <a:lumMod val="65000"/>
                  </a:schemeClr>
                </a:solidFill>
              </a:ln>
            </c:spPr>
          </c:dPt>
          <c:dLbls>
            <c:txPr>
              <a:bodyPr/>
              <a:lstStyle/>
              <a:p>
                <a:pPr>
                  <a:defRPr lang="el-GR"/>
                </a:pPr>
                <a:endParaRPr lang="el-GR"/>
              </a:p>
            </c:txPr>
            <c:showCatName val="1"/>
            <c:showPercent val="1"/>
          </c:dLbls>
          <c:cat>
            <c:strRef>
              <c:f>Φύλλο10!$A$1:$A$2</c:f>
              <c:strCache>
                <c:ptCount val="2"/>
                <c:pt idx="0">
                  <c:v>Ογκολόγος</c:v>
                </c:pt>
                <c:pt idx="1">
                  <c:v>Χειρούργος μαστού</c:v>
                </c:pt>
              </c:strCache>
            </c:strRef>
          </c:cat>
          <c:val>
            <c:numRef>
              <c:f>Φύλλο10!$B$1:$B$2</c:f>
              <c:numCache>
                <c:formatCode>0%</c:formatCode>
                <c:ptCount val="2"/>
                <c:pt idx="0">
                  <c:v>0.99</c:v>
                </c:pt>
                <c:pt idx="1">
                  <c:v>1.0000000000000005E-2</c:v>
                </c:pt>
              </c:numCache>
            </c:numRef>
          </c:val>
        </c:ser>
        <c:dLbls>
          <c:showCatName val="1"/>
          <c:showPercent val="1"/>
        </c:dLbls>
      </c:pie3DChart>
    </c:plotArea>
    <c:plotVisOnly val="1"/>
  </c:chart>
  <c:spPr>
    <a:solidFill>
      <a:schemeClr val="accent3"/>
    </a:solidFill>
    <a:ln>
      <a:solidFill>
        <a:schemeClr val="accent3">
          <a:lumMod val="50000"/>
        </a:schemeClr>
      </a:solid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Rot="1" noChangeAspect="1" noChangeArrowheads="1" noTextEdit="1"/>
          </p:cNvSpPr>
          <p:nvPr>
            <p:ph type="sldImg" idx="2"/>
          </p:nvPr>
        </p:nvSpPr>
        <p:spPr bwMode="auto">
          <a:xfrm>
            <a:off x="800100" y="860425"/>
            <a:ext cx="5197475" cy="3465513"/>
          </a:xfrm>
          <a:prstGeom prst="rect">
            <a:avLst/>
          </a:prstGeom>
          <a:noFill/>
          <a:ln w="12700">
            <a:solidFill>
              <a:schemeClr val="tx1"/>
            </a:solidFill>
            <a:miter lim="800000"/>
            <a:headEnd/>
            <a:tailEnd/>
          </a:ln>
          <a:effectLst/>
        </p:spPr>
      </p:sp>
      <p:sp>
        <p:nvSpPr>
          <p:cNvPr id="2051" name="Rectangle 3"/>
          <p:cNvSpPr>
            <a:spLocks noGrp="1" noChangeArrowheads="1"/>
          </p:cNvSpPr>
          <p:nvPr>
            <p:ph type="body" sz="quarter" idx="3"/>
          </p:nvPr>
        </p:nvSpPr>
        <p:spPr bwMode="auto">
          <a:xfrm>
            <a:off x="906777" y="4687349"/>
            <a:ext cx="4984122" cy="4560840"/>
          </a:xfrm>
          <a:prstGeom prst="rect">
            <a:avLst/>
          </a:prstGeom>
          <a:noFill/>
          <a:ln w="12700">
            <a:noFill/>
            <a:miter lim="800000"/>
            <a:headEnd/>
            <a:tailEnd/>
          </a:ln>
          <a:effectLst/>
        </p:spPr>
        <p:txBody>
          <a:bodyPr vert="horz" wrap="square" lIns="89855" tIns="44139" rIns="89855" bIns="44139" numCol="1" anchor="t" anchorCtr="0" compatLnSpc="1">
            <a:prstTxWarp prst="textNoShape">
              <a:avLst/>
            </a:prstTxWarp>
          </a:bodyPr>
          <a:lstStyle/>
          <a:p>
            <a:pPr lvl="0"/>
            <a:r>
              <a:rPr lang="en-US" smtClean="0"/>
              <a:t>Klicken Sie, um die Formate des Vorlagentextes zu bearbeiten</a:t>
            </a:r>
          </a:p>
          <a:p>
            <a:pPr lvl="1"/>
            <a:r>
              <a:rPr lang="en-US" smtClean="0"/>
              <a:t>Zweite Ebene</a:t>
            </a:r>
          </a:p>
          <a:p>
            <a:pPr lvl="2"/>
            <a:r>
              <a:rPr lang="en-US" smtClean="0"/>
              <a:t>Dritte Ebene</a:t>
            </a:r>
          </a:p>
          <a:p>
            <a:pPr lvl="3"/>
            <a:r>
              <a:rPr lang="en-US" smtClean="0"/>
              <a:t>Vierte Ebene</a:t>
            </a:r>
          </a:p>
          <a:p>
            <a:pPr lvl="4"/>
            <a:r>
              <a:rPr lang="en-US" smtClean="0"/>
              <a:t>Fünfte Ebene</a:t>
            </a:r>
          </a:p>
        </p:txBody>
      </p:sp>
    </p:spTree>
  </p:cSld>
  <p:clrMap bg1="lt1" tx1="dk1" bg2="lt2" tx2="dk2" accent1="accent1" accent2="accent2" accent3="accent3" accent4="accent4" accent5="accent5" accent6="accent6" hlink="hlink" folHlink="folHlink"/>
  <p:notesStyle>
    <a:lvl1pPr algn="l" defTabSz="915988" rtl="0" eaLnBrk="0" fontAlgn="base" hangingPunct="0">
      <a:spcBef>
        <a:spcPct val="30000"/>
      </a:spcBef>
      <a:spcAft>
        <a:spcPct val="0"/>
      </a:spcAft>
      <a:defRPr sz="1200" kern="1200">
        <a:solidFill>
          <a:schemeClr val="tx1"/>
        </a:solidFill>
        <a:latin typeface="Imago" pitchFamily="2" charset="0"/>
        <a:ea typeface="+mn-ea"/>
        <a:cs typeface="+mn-cs"/>
      </a:defRPr>
    </a:lvl1pPr>
    <a:lvl2pPr marL="457200" algn="l" defTabSz="915988" rtl="0" eaLnBrk="0" fontAlgn="base" hangingPunct="0">
      <a:spcBef>
        <a:spcPct val="30000"/>
      </a:spcBef>
      <a:spcAft>
        <a:spcPct val="0"/>
      </a:spcAft>
      <a:defRPr sz="1200" kern="1200">
        <a:solidFill>
          <a:schemeClr val="tx1"/>
        </a:solidFill>
        <a:latin typeface="Imago" pitchFamily="2" charset="0"/>
        <a:ea typeface="+mn-ea"/>
        <a:cs typeface="+mn-cs"/>
      </a:defRPr>
    </a:lvl2pPr>
    <a:lvl3pPr marL="915988" algn="l" defTabSz="915988" rtl="0" eaLnBrk="0" fontAlgn="base" hangingPunct="0">
      <a:spcBef>
        <a:spcPct val="30000"/>
      </a:spcBef>
      <a:spcAft>
        <a:spcPct val="0"/>
      </a:spcAft>
      <a:defRPr sz="1200" kern="1200">
        <a:solidFill>
          <a:schemeClr val="tx1"/>
        </a:solidFill>
        <a:latin typeface="Imago" pitchFamily="2" charset="0"/>
        <a:ea typeface="+mn-ea"/>
        <a:cs typeface="+mn-cs"/>
      </a:defRPr>
    </a:lvl3pPr>
    <a:lvl4pPr marL="1373188" algn="l" defTabSz="915988" rtl="0" eaLnBrk="0" fontAlgn="base" hangingPunct="0">
      <a:spcBef>
        <a:spcPct val="30000"/>
      </a:spcBef>
      <a:spcAft>
        <a:spcPct val="0"/>
      </a:spcAft>
      <a:defRPr sz="1200" kern="1200">
        <a:solidFill>
          <a:schemeClr val="tx1"/>
        </a:solidFill>
        <a:latin typeface="Imago" pitchFamily="2" charset="0"/>
        <a:ea typeface="+mn-ea"/>
        <a:cs typeface="+mn-cs"/>
      </a:defRPr>
    </a:lvl4pPr>
    <a:lvl5pPr marL="1830388" algn="l" defTabSz="915988" rtl="0" eaLnBrk="0" fontAlgn="base" hangingPunct="0">
      <a:spcBef>
        <a:spcPct val="30000"/>
      </a:spcBef>
      <a:spcAft>
        <a:spcPct val="0"/>
      </a:spcAft>
      <a:defRPr sz="1200" kern="1200">
        <a:solidFill>
          <a:schemeClr val="tx1"/>
        </a:solidFill>
        <a:latin typeface="Imago"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71525" y="2130425"/>
            <a:ext cx="8743950" cy="1470025"/>
          </a:xfrm>
          <a:prstGeom prst="rect">
            <a:avLst/>
          </a:prstGeo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543050" y="3886200"/>
            <a:ext cx="72009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14350" y="274638"/>
            <a:ext cx="9258300" cy="1143000"/>
          </a:xfrm>
          <a:prstGeom prst="rect">
            <a:avLst/>
          </a:prstGeom>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14350" y="1600200"/>
            <a:ext cx="9258300" cy="4525963"/>
          </a:xfrm>
          <a:prstGeom prst="rect">
            <a:avLst/>
          </a:prstGeo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7458075" y="274638"/>
            <a:ext cx="2314575" cy="5851525"/>
          </a:xfrm>
          <a:prstGeom prst="rect">
            <a:avLst/>
          </a:prstGeo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14350" y="274638"/>
            <a:ext cx="6791325" cy="5851525"/>
          </a:xfrm>
          <a:prstGeom prst="rect">
            <a:avLst/>
          </a:prstGeo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14350" y="274638"/>
            <a:ext cx="9258300" cy="1143000"/>
          </a:xfrm>
          <a:prstGeom prst="rect">
            <a:avLst/>
          </a:prstGeom>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514350" y="1600200"/>
            <a:ext cx="9258300" cy="4525963"/>
          </a:xfrm>
          <a:prstGeom prst="rect">
            <a:avLst/>
          </a:prstGeo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812800" y="4406900"/>
            <a:ext cx="8743950" cy="1362075"/>
          </a:xfrm>
          <a:prstGeom prst="rect">
            <a:avLst/>
          </a:prstGeo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812800" y="2906713"/>
            <a:ext cx="874395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514350" y="274638"/>
            <a:ext cx="9258300" cy="1143000"/>
          </a:xfrm>
          <a:prstGeom prst="rect">
            <a:avLst/>
          </a:prstGeom>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14350" y="1600200"/>
            <a:ext cx="455295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5219700" y="1600200"/>
            <a:ext cx="455295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14350" y="274638"/>
            <a:ext cx="9258300" cy="1143000"/>
          </a:xfrm>
          <a:prstGeom prst="rect">
            <a:avLst/>
          </a:prstGeo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514350" y="1535113"/>
            <a:ext cx="454501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514350" y="2174875"/>
            <a:ext cx="454501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5226050" y="1535113"/>
            <a:ext cx="4546600"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5226050" y="2174875"/>
            <a:ext cx="4546600"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514350" y="274638"/>
            <a:ext cx="9258300" cy="1143000"/>
          </a:xfrm>
          <a:prstGeom prst="rect">
            <a:avLst/>
          </a:prstGeom>
        </p:spPr>
        <p:txBody>
          <a:bodyPr/>
          <a:lstStyle/>
          <a:p>
            <a:r>
              <a:rPr lang="el-GR" smtClean="0"/>
              <a:t>Kλικ για επεξεργασία του τίτλου</a:t>
            </a:r>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14350" y="273050"/>
            <a:ext cx="3384550" cy="1162050"/>
          </a:xfrm>
          <a:prstGeom prst="rect">
            <a:avLst/>
          </a:prstGeo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4022725" y="273050"/>
            <a:ext cx="5749925"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514350" y="1435100"/>
            <a:ext cx="3384550"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016125" y="4800600"/>
            <a:ext cx="6172200" cy="566738"/>
          </a:xfrm>
          <a:prstGeom prst="rect">
            <a:avLst/>
          </a:prstGeo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2016125" y="612775"/>
            <a:ext cx="6172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2016125" y="5367338"/>
            <a:ext cx="6172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33" name="shpGridExt" hidden="1"/>
          <p:cNvGrpSpPr>
            <a:grpSpLocks/>
          </p:cNvGrpSpPr>
          <p:nvPr/>
        </p:nvGrpSpPr>
        <p:grpSpPr bwMode="auto">
          <a:xfrm>
            <a:off x="446088" y="1871663"/>
            <a:ext cx="9399587" cy="4406900"/>
            <a:chOff x="281" y="1179"/>
            <a:chExt cx="5921" cy="2776"/>
          </a:xfrm>
        </p:grpSpPr>
        <p:sp>
          <p:nvSpPr>
            <p:cNvPr id="2016" name="shpGridExtRect1" hidden="1"/>
            <p:cNvSpPr>
              <a:spLocks noChangeArrowheads="1"/>
            </p:cNvSpPr>
            <p:nvPr/>
          </p:nvSpPr>
          <p:spPr bwMode="auto">
            <a:xfrm>
              <a:off x="281"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17" name="shpGridExtRect2" hidden="1"/>
            <p:cNvSpPr>
              <a:spLocks noChangeArrowheads="1"/>
            </p:cNvSpPr>
            <p:nvPr/>
          </p:nvSpPr>
          <p:spPr bwMode="auto">
            <a:xfrm>
              <a:off x="658"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18" name="shpGridExtRect3" hidden="1"/>
            <p:cNvSpPr>
              <a:spLocks noChangeArrowheads="1"/>
            </p:cNvSpPr>
            <p:nvPr/>
          </p:nvSpPr>
          <p:spPr bwMode="auto">
            <a:xfrm>
              <a:off x="1034" y="1179"/>
              <a:ext cx="273" cy="2776"/>
            </a:xfrm>
            <a:prstGeom prst="rect">
              <a:avLst/>
            </a:prstGeom>
            <a:noFill/>
            <a:ln w="12700">
              <a:solidFill>
                <a:srgbClr val="676767"/>
              </a:solidFill>
              <a:miter lim="800000"/>
              <a:headEnd/>
              <a:tailEnd/>
            </a:ln>
            <a:effectLst/>
          </p:spPr>
          <p:txBody>
            <a:bodyPr wrap="none" anchor="ctr"/>
            <a:lstStyle/>
            <a:p>
              <a:endParaRPr lang="el-GR"/>
            </a:p>
          </p:txBody>
        </p:sp>
        <p:sp>
          <p:nvSpPr>
            <p:cNvPr id="2019" name="shpGridExtRect4" hidden="1"/>
            <p:cNvSpPr>
              <a:spLocks noChangeArrowheads="1"/>
            </p:cNvSpPr>
            <p:nvPr/>
          </p:nvSpPr>
          <p:spPr bwMode="auto">
            <a:xfrm>
              <a:off x="1411"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20" name="shpGridExtRect5" hidden="1"/>
            <p:cNvSpPr>
              <a:spLocks noChangeArrowheads="1"/>
            </p:cNvSpPr>
            <p:nvPr/>
          </p:nvSpPr>
          <p:spPr bwMode="auto">
            <a:xfrm>
              <a:off x="1788"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21" name="shpGridExtRect6" hidden="1"/>
            <p:cNvSpPr>
              <a:spLocks noChangeArrowheads="1"/>
            </p:cNvSpPr>
            <p:nvPr/>
          </p:nvSpPr>
          <p:spPr bwMode="auto">
            <a:xfrm>
              <a:off x="2164"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22" name="shpGridExtRect7" hidden="1"/>
            <p:cNvSpPr>
              <a:spLocks noChangeArrowheads="1"/>
            </p:cNvSpPr>
            <p:nvPr/>
          </p:nvSpPr>
          <p:spPr bwMode="auto">
            <a:xfrm>
              <a:off x="2541"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23" name="shpGridExtRect8" hidden="1"/>
            <p:cNvSpPr>
              <a:spLocks noChangeArrowheads="1"/>
            </p:cNvSpPr>
            <p:nvPr/>
          </p:nvSpPr>
          <p:spPr bwMode="auto">
            <a:xfrm>
              <a:off x="2917"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24" name="shpGridExtRect9" hidden="1"/>
            <p:cNvSpPr>
              <a:spLocks noChangeArrowheads="1"/>
            </p:cNvSpPr>
            <p:nvPr/>
          </p:nvSpPr>
          <p:spPr bwMode="auto">
            <a:xfrm>
              <a:off x="3294"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25" name="shpGridExtRect10" hidden="1"/>
            <p:cNvSpPr>
              <a:spLocks noChangeArrowheads="1"/>
            </p:cNvSpPr>
            <p:nvPr/>
          </p:nvSpPr>
          <p:spPr bwMode="auto">
            <a:xfrm>
              <a:off x="3671"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26" name="shpGridExtRect11" hidden="1"/>
            <p:cNvSpPr>
              <a:spLocks noChangeArrowheads="1"/>
            </p:cNvSpPr>
            <p:nvPr/>
          </p:nvSpPr>
          <p:spPr bwMode="auto">
            <a:xfrm>
              <a:off x="4047"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27" name="shpGridExtRect12" hidden="1"/>
            <p:cNvSpPr>
              <a:spLocks noChangeArrowheads="1"/>
            </p:cNvSpPr>
            <p:nvPr/>
          </p:nvSpPr>
          <p:spPr bwMode="auto">
            <a:xfrm>
              <a:off x="4424"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28" name="shpGridExtRect13" hidden="1"/>
            <p:cNvSpPr>
              <a:spLocks noChangeArrowheads="1"/>
            </p:cNvSpPr>
            <p:nvPr/>
          </p:nvSpPr>
          <p:spPr bwMode="auto">
            <a:xfrm>
              <a:off x="4800"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29" name="shpGridExtRect14" hidden="1"/>
            <p:cNvSpPr>
              <a:spLocks noChangeArrowheads="1"/>
            </p:cNvSpPr>
            <p:nvPr/>
          </p:nvSpPr>
          <p:spPr bwMode="auto">
            <a:xfrm>
              <a:off x="5177"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30" name="shpGridExtRect15" hidden="1"/>
            <p:cNvSpPr>
              <a:spLocks noChangeArrowheads="1"/>
            </p:cNvSpPr>
            <p:nvPr/>
          </p:nvSpPr>
          <p:spPr bwMode="auto">
            <a:xfrm>
              <a:off x="5553" y="1179"/>
              <a:ext cx="273" cy="2776"/>
            </a:xfrm>
            <a:prstGeom prst="rect">
              <a:avLst/>
            </a:prstGeom>
            <a:noFill/>
            <a:ln w="12700">
              <a:solidFill>
                <a:srgbClr val="676767"/>
              </a:solidFill>
              <a:miter lim="800000"/>
              <a:headEnd/>
              <a:tailEnd/>
            </a:ln>
            <a:effectLst/>
          </p:spPr>
          <p:txBody>
            <a:bodyPr wrap="none" anchor="ctr"/>
            <a:lstStyle/>
            <a:p>
              <a:endParaRPr lang="el-GR"/>
            </a:p>
          </p:txBody>
        </p:sp>
        <p:sp>
          <p:nvSpPr>
            <p:cNvPr id="2031" name="shpGridExtRect16" hidden="1"/>
            <p:cNvSpPr>
              <a:spLocks noChangeArrowheads="1"/>
            </p:cNvSpPr>
            <p:nvPr/>
          </p:nvSpPr>
          <p:spPr bwMode="auto">
            <a:xfrm>
              <a:off x="5930" y="1179"/>
              <a:ext cx="272" cy="2776"/>
            </a:xfrm>
            <a:prstGeom prst="rect">
              <a:avLst/>
            </a:prstGeom>
            <a:noFill/>
            <a:ln w="12700">
              <a:solidFill>
                <a:srgbClr val="676767"/>
              </a:solidFill>
              <a:miter lim="800000"/>
              <a:headEnd/>
              <a:tailEnd/>
            </a:ln>
            <a:effectLst/>
          </p:spPr>
          <p:txBody>
            <a:bodyPr wrap="none" anchor="ctr"/>
            <a:lstStyle/>
            <a:p>
              <a:endParaRPr lang="el-GR"/>
            </a:p>
          </p:txBody>
        </p:sp>
        <p:sp>
          <p:nvSpPr>
            <p:cNvPr id="2032" name="shpAdditionalLogo" hidden="1"/>
            <p:cNvSpPr>
              <a:spLocks noChangeArrowheads="1"/>
            </p:cNvSpPr>
            <p:nvPr/>
          </p:nvSpPr>
          <p:spPr bwMode="auto">
            <a:xfrm>
              <a:off x="5177" y="3184"/>
              <a:ext cx="1025" cy="771"/>
            </a:xfrm>
            <a:prstGeom prst="rect">
              <a:avLst/>
            </a:prstGeom>
            <a:noFill/>
            <a:ln w="12700">
              <a:solidFill>
                <a:srgbClr val="676767"/>
              </a:solidFill>
              <a:miter lim="800000"/>
              <a:headEnd/>
              <a:tailEnd/>
            </a:ln>
            <a:effectLst/>
          </p:spPr>
          <p:txBody>
            <a:bodyPr wrap="none" anchor="ctr"/>
            <a:lstStyle/>
            <a:p>
              <a:endParaRPr lang="el-GR"/>
            </a:p>
          </p:txBody>
        </p:sp>
      </p:grpSp>
      <p:grpSp>
        <p:nvGrpSpPr>
          <p:cNvPr id="2043" name="shpGridNormal" hidden="1"/>
          <p:cNvGrpSpPr>
            <a:grpSpLocks/>
          </p:cNvGrpSpPr>
          <p:nvPr/>
        </p:nvGrpSpPr>
        <p:grpSpPr bwMode="auto">
          <a:xfrm>
            <a:off x="446088" y="514350"/>
            <a:ext cx="9399587" cy="6005513"/>
            <a:chOff x="281" y="324"/>
            <a:chExt cx="5921" cy="3783"/>
          </a:xfrm>
        </p:grpSpPr>
        <p:sp>
          <p:nvSpPr>
            <p:cNvPr id="2034" name="shpGridTitle" hidden="1"/>
            <p:cNvSpPr>
              <a:spLocks noChangeArrowheads="1"/>
            </p:cNvSpPr>
            <p:nvPr/>
          </p:nvSpPr>
          <p:spPr bwMode="auto">
            <a:xfrm>
              <a:off x="281" y="324"/>
              <a:ext cx="4785" cy="771"/>
            </a:xfrm>
            <a:prstGeom prst="rect">
              <a:avLst/>
            </a:prstGeom>
            <a:noFill/>
            <a:ln w="12700">
              <a:solidFill>
                <a:srgbClr val="676767"/>
              </a:solidFill>
              <a:miter lim="800000"/>
              <a:headEnd/>
              <a:tailEnd/>
            </a:ln>
            <a:effectLst/>
          </p:spPr>
          <p:txBody>
            <a:bodyPr wrap="none" anchor="ctr"/>
            <a:lstStyle/>
            <a:p>
              <a:endParaRPr lang="el-GR"/>
            </a:p>
          </p:txBody>
        </p:sp>
        <p:sp>
          <p:nvSpPr>
            <p:cNvPr id="2036" name="shpGridLogo" hidden="1"/>
            <p:cNvSpPr>
              <a:spLocks noChangeArrowheads="1"/>
            </p:cNvSpPr>
            <p:nvPr/>
          </p:nvSpPr>
          <p:spPr bwMode="auto">
            <a:xfrm>
              <a:off x="5177" y="324"/>
              <a:ext cx="1025" cy="771"/>
            </a:xfrm>
            <a:prstGeom prst="rect">
              <a:avLst/>
            </a:prstGeom>
            <a:noFill/>
            <a:ln w="12700">
              <a:solidFill>
                <a:srgbClr val="676767"/>
              </a:solidFill>
              <a:miter lim="800000"/>
              <a:headEnd/>
              <a:tailEnd/>
            </a:ln>
            <a:effectLst/>
          </p:spPr>
          <p:txBody>
            <a:bodyPr wrap="none" anchor="ctr"/>
            <a:lstStyle/>
            <a:p>
              <a:endParaRPr lang="el-GR"/>
            </a:p>
          </p:txBody>
        </p:sp>
        <p:sp>
          <p:nvSpPr>
            <p:cNvPr id="2037" name="shpGridMain" hidden="1"/>
            <p:cNvSpPr>
              <a:spLocks noChangeArrowheads="1"/>
            </p:cNvSpPr>
            <p:nvPr/>
          </p:nvSpPr>
          <p:spPr bwMode="auto">
            <a:xfrm>
              <a:off x="281" y="1179"/>
              <a:ext cx="5921" cy="2776"/>
            </a:xfrm>
            <a:prstGeom prst="rect">
              <a:avLst/>
            </a:prstGeom>
            <a:noFill/>
            <a:ln w="12700">
              <a:solidFill>
                <a:srgbClr val="676767"/>
              </a:solidFill>
              <a:miter lim="800000"/>
              <a:headEnd/>
              <a:tailEnd/>
            </a:ln>
            <a:effectLst/>
          </p:spPr>
          <p:txBody>
            <a:bodyPr wrap="none" anchor="ctr"/>
            <a:lstStyle/>
            <a:p>
              <a:endParaRPr lang="el-GR"/>
            </a:p>
          </p:txBody>
        </p:sp>
        <p:sp>
          <p:nvSpPr>
            <p:cNvPr id="2039" name="shpGridFooter" hidden="1"/>
            <p:cNvSpPr>
              <a:spLocks noChangeArrowheads="1"/>
            </p:cNvSpPr>
            <p:nvPr/>
          </p:nvSpPr>
          <p:spPr bwMode="auto">
            <a:xfrm>
              <a:off x="281" y="4005"/>
              <a:ext cx="5921" cy="102"/>
            </a:xfrm>
            <a:prstGeom prst="rect">
              <a:avLst/>
            </a:prstGeom>
            <a:noFill/>
            <a:ln w="12700">
              <a:solidFill>
                <a:srgbClr val="676767"/>
              </a:solidFill>
              <a:miter lim="800000"/>
              <a:headEnd/>
              <a:tailEnd/>
            </a:ln>
            <a:effectLst/>
          </p:spPr>
          <p:txBody>
            <a:bodyPr wrap="none" anchor="ctr"/>
            <a:lstStyle/>
            <a:p>
              <a:endParaRPr lang="el-GR"/>
            </a:p>
          </p:txBody>
        </p:sp>
      </p:grpSp>
      <p:grpSp>
        <p:nvGrpSpPr>
          <p:cNvPr id="40984" name="Group 1048"/>
          <p:cNvGrpSpPr>
            <a:grpSpLocks/>
          </p:cNvGrpSpPr>
          <p:nvPr/>
        </p:nvGrpSpPr>
        <p:grpSpPr bwMode="auto">
          <a:xfrm>
            <a:off x="247650" y="6092825"/>
            <a:ext cx="1728788" cy="574675"/>
            <a:chOff x="110" y="3612"/>
            <a:chExt cx="1489" cy="588"/>
          </a:xfrm>
        </p:grpSpPr>
        <p:pic>
          <p:nvPicPr>
            <p:cNvPr id="40968" name="Εικόνα 1" descr="btn_ikpi01"/>
            <p:cNvPicPr>
              <a:picLocks noChangeAspect="1" noChangeArrowheads="1"/>
            </p:cNvPicPr>
            <p:nvPr userDrawn="1"/>
          </p:nvPicPr>
          <p:blipFill>
            <a:blip r:embed="rId13"/>
            <a:srcRect l="10909" t="20869" r="70909" b="26956"/>
            <a:stretch>
              <a:fillRect/>
            </a:stretch>
          </p:blipFill>
          <p:spPr bwMode="auto">
            <a:xfrm>
              <a:off x="110" y="3612"/>
              <a:ext cx="534" cy="588"/>
            </a:xfrm>
            <a:prstGeom prst="rect">
              <a:avLst/>
            </a:prstGeom>
            <a:noFill/>
          </p:spPr>
        </p:pic>
        <p:pic>
          <p:nvPicPr>
            <p:cNvPr id="40967" name="Αντικείμενο 2"/>
            <p:cNvPicPr>
              <a:picLocks noChangeArrowheads="1"/>
            </p:cNvPicPr>
            <p:nvPr userDrawn="1"/>
          </p:nvPicPr>
          <p:blipFill>
            <a:blip r:embed="rId14"/>
            <a:srcRect l="-8397" t="-14145" r="-26608" b="-14342"/>
            <a:stretch>
              <a:fillRect/>
            </a:stretch>
          </p:blipFill>
          <p:spPr bwMode="auto">
            <a:xfrm>
              <a:off x="609" y="3645"/>
              <a:ext cx="990" cy="522"/>
            </a:xfrm>
            <a:prstGeom prst="rect">
              <a:avLst/>
            </a:prstGeom>
            <a:noFill/>
          </p:spPr>
        </p:pic>
      </p:grpSp>
      <p:sp>
        <p:nvSpPr>
          <p:cNvPr id="40969" name="Rectangle 1033"/>
          <p:cNvSpPr>
            <a:spLocks noChangeArrowheads="1"/>
          </p:cNvSpPr>
          <p:nvPr/>
        </p:nvSpPr>
        <p:spPr bwMode="auto">
          <a:xfrm>
            <a:off x="0" y="2719388"/>
            <a:ext cx="10287000" cy="0"/>
          </a:xfrm>
          <a:prstGeom prst="rect">
            <a:avLst/>
          </a:prstGeom>
          <a:noFill/>
          <a:ln w="12700">
            <a:noFill/>
            <a:miter lim="800000"/>
            <a:headEnd/>
            <a:tailEnd/>
          </a:ln>
          <a:effectLst/>
        </p:spPr>
        <p:txBody>
          <a:bodyPr wrap="none" anchor="ctr">
            <a:spAutoFit/>
          </a:bodyPr>
          <a:lstStyle/>
          <a:p>
            <a:pPr>
              <a:spcBef>
                <a:spcPct val="0"/>
              </a:spcBef>
            </a:pPr>
            <a:endParaRPr lang="el-GR">
              <a:latin typeface="Times New Roman" pitchFamily="18" charset="0"/>
            </a:endParaRPr>
          </a:p>
        </p:txBody>
      </p:sp>
      <p:sp>
        <p:nvSpPr>
          <p:cNvPr id="40970" name="Rectangle 1034"/>
          <p:cNvSpPr>
            <a:spLocks noChangeArrowheads="1"/>
          </p:cNvSpPr>
          <p:nvPr/>
        </p:nvSpPr>
        <p:spPr bwMode="auto">
          <a:xfrm>
            <a:off x="0" y="2719388"/>
            <a:ext cx="2705100" cy="0"/>
          </a:xfrm>
          <a:prstGeom prst="rect">
            <a:avLst/>
          </a:prstGeom>
          <a:noFill/>
          <a:ln w="12700">
            <a:noFill/>
            <a:miter lim="800000"/>
            <a:headEnd/>
            <a:tailEnd/>
          </a:ln>
          <a:effectLst/>
        </p:spPr>
        <p:txBody>
          <a:bodyPr wrap="none">
            <a:spAutoFit/>
          </a:bodyPr>
          <a:lstStyle/>
          <a:p>
            <a:endParaRPr lang="el-GR"/>
          </a:p>
        </p:txBody>
      </p:sp>
      <p:sp>
        <p:nvSpPr>
          <p:cNvPr id="40971" name="Rectangle 1035"/>
          <p:cNvSpPr>
            <a:spLocks noChangeArrowheads="1"/>
          </p:cNvSpPr>
          <p:nvPr/>
        </p:nvSpPr>
        <p:spPr bwMode="auto">
          <a:xfrm>
            <a:off x="0" y="2719388"/>
            <a:ext cx="2705100" cy="0"/>
          </a:xfrm>
          <a:prstGeom prst="rect">
            <a:avLst/>
          </a:prstGeom>
          <a:noFill/>
          <a:ln w="12700">
            <a:noFill/>
            <a:miter lim="800000"/>
            <a:headEnd/>
            <a:tailEnd/>
          </a:ln>
          <a:effectLst/>
        </p:spPr>
        <p:txBody>
          <a:bodyPr wrap="none">
            <a:spAutoFit/>
          </a:bodyPr>
          <a:lstStyle/>
          <a:p>
            <a:endParaRPr lang="el-GR"/>
          </a:p>
        </p:txBody>
      </p:sp>
      <p:sp>
        <p:nvSpPr>
          <p:cNvPr id="40973" name="Rectangle 1037"/>
          <p:cNvSpPr>
            <a:spLocks noChangeArrowheads="1"/>
          </p:cNvSpPr>
          <p:nvPr/>
        </p:nvSpPr>
        <p:spPr bwMode="auto">
          <a:xfrm>
            <a:off x="0" y="2719388"/>
            <a:ext cx="2705100" cy="0"/>
          </a:xfrm>
          <a:prstGeom prst="rect">
            <a:avLst/>
          </a:prstGeom>
          <a:noFill/>
          <a:ln w="12700">
            <a:noFill/>
            <a:miter lim="800000"/>
            <a:headEnd/>
            <a:tailEnd/>
          </a:ln>
          <a:effectLst/>
        </p:spPr>
        <p:txBody>
          <a:bodyPr wrap="none" tIns="304704" bIns="0">
            <a:spAutoFit/>
          </a:bodyPr>
          <a:lstStyle/>
          <a:p>
            <a:pPr>
              <a:spcBef>
                <a:spcPct val="0"/>
              </a:spcBef>
            </a:pPr>
            <a:endParaRPr lang="el-GR">
              <a:latin typeface="Times New Roman" pitchFamily="18" charset="0"/>
            </a:endParaRPr>
          </a:p>
        </p:txBody>
      </p:sp>
      <p:grpSp>
        <p:nvGrpSpPr>
          <p:cNvPr id="40987" name="Group 1051"/>
          <p:cNvGrpSpPr>
            <a:grpSpLocks/>
          </p:cNvGrpSpPr>
          <p:nvPr/>
        </p:nvGrpSpPr>
        <p:grpSpPr bwMode="auto">
          <a:xfrm>
            <a:off x="1903413" y="5724525"/>
            <a:ext cx="2230437" cy="1089025"/>
            <a:chOff x="1290" y="3503"/>
            <a:chExt cx="1405" cy="686"/>
          </a:xfrm>
        </p:grpSpPr>
        <p:pic>
          <p:nvPicPr>
            <p:cNvPr id="40966" name="Picture 1" descr="luoa_3"/>
            <p:cNvPicPr>
              <a:picLocks noChangeAspect="1" noChangeArrowheads="1"/>
            </p:cNvPicPr>
            <p:nvPr userDrawn="1"/>
          </p:nvPicPr>
          <p:blipFill>
            <a:blip r:embed="rId15">
              <a:clrChange>
                <a:clrFrom>
                  <a:srgbClr val="FFFFFF"/>
                </a:clrFrom>
                <a:clrTo>
                  <a:srgbClr val="FFFFFF">
                    <a:alpha val="0"/>
                  </a:srgbClr>
                </a:clrTo>
              </a:clrChange>
            </a:blip>
            <a:srcRect/>
            <a:stretch>
              <a:fillRect/>
            </a:stretch>
          </p:blipFill>
          <p:spPr bwMode="auto">
            <a:xfrm>
              <a:off x="1290" y="3612"/>
              <a:ext cx="454" cy="577"/>
            </a:xfrm>
            <a:prstGeom prst="rect">
              <a:avLst/>
            </a:prstGeom>
            <a:noFill/>
          </p:spPr>
        </p:pic>
        <p:sp>
          <p:nvSpPr>
            <p:cNvPr id="40985" name="Rectangle 1049"/>
            <p:cNvSpPr>
              <a:spLocks noChangeArrowheads="1"/>
            </p:cNvSpPr>
            <p:nvPr userDrawn="1"/>
          </p:nvSpPr>
          <p:spPr bwMode="auto">
            <a:xfrm>
              <a:off x="1335" y="3503"/>
              <a:ext cx="1360" cy="653"/>
            </a:xfrm>
            <a:prstGeom prst="rect">
              <a:avLst/>
            </a:prstGeom>
            <a:noFill/>
            <a:ln w="12700">
              <a:noFill/>
              <a:miter lim="800000"/>
              <a:headEnd/>
              <a:tailEnd/>
            </a:ln>
            <a:effectLst/>
          </p:spPr>
          <p:txBody>
            <a:bodyPr wrap="none" lIns="630039" tIns="304704" bIns="0" anchor="ctr">
              <a:spAutoFit/>
            </a:bodyPr>
            <a:lstStyle/>
            <a:p>
              <a:pPr>
                <a:lnSpc>
                  <a:spcPct val="70000"/>
                </a:lnSpc>
              </a:pPr>
              <a:r>
                <a:rPr lang="el-GR" sz="600">
                  <a:latin typeface="Calibri" pitchFamily="34" charset="0"/>
                </a:rPr>
                <a:t>ΕΘΝΙΚΟ ΚΑΙ ΚΑΠΟΔΙΣΤΡΙΑΚΟ 	</a:t>
              </a:r>
              <a:endParaRPr lang="en-US" sz="600" b="1">
                <a:latin typeface="Calibri" pitchFamily="34" charset="0"/>
              </a:endParaRPr>
            </a:p>
            <a:p>
              <a:pPr>
                <a:lnSpc>
                  <a:spcPct val="70000"/>
                </a:lnSpc>
              </a:pPr>
              <a:r>
                <a:rPr lang="el-GR" sz="600">
                  <a:latin typeface="Calibri" pitchFamily="34" charset="0"/>
                </a:rPr>
                <a:t>ΠΑΝΕΠΙΣΤΗΜΙΟ ΑΘΗΝΩΝ    </a:t>
              </a:r>
              <a:endParaRPr lang="en-US" sz="600" b="1">
                <a:latin typeface="Calibri" pitchFamily="34" charset="0"/>
              </a:endParaRPr>
            </a:p>
            <a:p>
              <a:pPr>
                <a:lnSpc>
                  <a:spcPct val="70000"/>
                </a:lnSpc>
              </a:pPr>
              <a:r>
                <a:rPr lang="el-GR" sz="600">
                  <a:latin typeface="Calibri" pitchFamily="34" charset="0"/>
                </a:rPr>
                <a:t>Ι Α Τ Ρ Ι Κ Ο  Τ Μ Η Μ Α</a:t>
              </a:r>
              <a:endParaRPr lang="en-US" sz="600" b="1">
                <a:latin typeface="Calibri" pitchFamily="34" charset="0"/>
              </a:endParaRPr>
            </a:p>
            <a:p>
              <a:pPr>
                <a:lnSpc>
                  <a:spcPct val="70000"/>
                </a:lnSpc>
              </a:pPr>
              <a:r>
                <a:rPr lang="el-GR" sz="600">
                  <a:latin typeface="Calibri" pitchFamily="34" charset="0"/>
                </a:rPr>
                <a:t>ΕΡΓΑΣΤΗΡΙΟ ΥΓΙΕΙΝΗΣ, ΕΠΙΔΗΜΙΟΛΟΓΙΑΣ          </a:t>
              </a:r>
              <a:endParaRPr lang="en-US" sz="600">
                <a:latin typeface="Calibri" pitchFamily="34" charset="0"/>
              </a:endParaRPr>
            </a:p>
            <a:p>
              <a:pPr>
                <a:lnSpc>
                  <a:spcPct val="70000"/>
                </a:lnSpc>
              </a:pPr>
              <a:r>
                <a:rPr lang="el-GR" sz="600">
                  <a:latin typeface="Calibri" pitchFamily="34" charset="0"/>
                </a:rPr>
                <a:t>ΚΑΙ ΙΑΤΡΙΚΗΣ ΣΤΑΤΙΣΤΙΚΗΣ</a:t>
              </a:r>
              <a:endParaRPr lang="en-US" sz="600">
                <a:latin typeface="Calibri" pitchFamily="34" charset="0"/>
              </a:endParaRPr>
            </a:p>
            <a:p>
              <a:pPr>
                <a:lnSpc>
                  <a:spcPct val="70000"/>
                </a:lnSpc>
              </a:pPr>
              <a:r>
                <a:rPr lang="el-GR" sz="600">
                  <a:latin typeface="Calibri" pitchFamily="34" charset="0"/>
                </a:rPr>
                <a:t>ΚΕΝΤΡΟ ΜΕΛΕΤΩΝ ΥΠΗΡΕΣΙΩΝ ΥΓΕΙΑΣ</a:t>
              </a:r>
              <a:endParaRPr lang="en-US" sz="600">
                <a:latin typeface="Calibri" pitchFamily="34" charset="0"/>
              </a:endParaRPr>
            </a:p>
            <a:p>
              <a:pPr>
                <a:lnSpc>
                  <a:spcPct val="70000"/>
                </a:lnSpc>
              </a:pPr>
              <a:r>
                <a:rPr lang="el-GR" sz="600" i="1">
                  <a:latin typeface="Calibri" pitchFamily="34" charset="0"/>
                </a:rPr>
                <a:t>ΔΙΕΥΘΥΝΤΗΣ: ΓΙΑΝΝΗΣ ΤΟΥΝΤΑΣ</a:t>
              </a:r>
            </a:p>
          </p:txBody>
        </p:sp>
      </p:grpSp>
      <p:sp>
        <p:nvSpPr>
          <p:cNvPr id="40994" name="Line 1058"/>
          <p:cNvSpPr>
            <a:spLocks noChangeShapeType="1"/>
          </p:cNvSpPr>
          <p:nvPr/>
        </p:nvSpPr>
        <p:spPr bwMode="auto">
          <a:xfrm>
            <a:off x="0" y="0"/>
            <a:ext cx="10287000" cy="6858000"/>
          </a:xfrm>
          <a:prstGeom prst="line">
            <a:avLst/>
          </a:prstGeom>
          <a:noFill/>
          <a:ln w="12700">
            <a:solidFill>
              <a:srgbClr val="FFCCFF"/>
            </a:solidFill>
            <a:round/>
            <a:headEnd/>
            <a:tailEnd/>
          </a:ln>
          <a:effectLst/>
        </p:spPr>
        <p:txBody>
          <a:bodyPr>
            <a:spAutoFit/>
          </a:bodyPr>
          <a:lstStyle/>
          <a:p>
            <a:endParaRPr lang="el-GR"/>
          </a:p>
        </p:txBody>
      </p:sp>
      <p:sp>
        <p:nvSpPr>
          <p:cNvPr id="40995" name="AutoShape 1059"/>
          <p:cNvSpPr>
            <a:spLocks noChangeArrowheads="1"/>
          </p:cNvSpPr>
          <p:nvPr/>
        </p:nvSpPr>
        <p:spPr bwMode="auto">
          <a:xfrm rot="10800000">
            <a:off x="0" y="0"/>
            <a:ext cx="10287000" cy="6858000"/>
          </a:xfrm>
          <a:prstGeom prst="rtTriangle">
            <a:avLst/>
          </a:prstGeom>
          <a:solidFill>
            <a:srgbClr val="FFCCFF"/>
          </a:solidFill>
          <a:ln w="12700">
            <a:noFill/>
            <a:miter lim="800000"/>
            <a:headEnd/>
            <a:tailEnd/>
          </a:ln>
          <a:effectLst/>
        </p:spPr>
        <p:txBody>
          <a:bodyPr anchor="ctr">
            <a:spAutoFit/>
          </a:bodyPr>
          <a:lstStyle/>
          <a:p>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000" b="1">
          <a:solidFill>
            <a:schemeClr val="tx2"/>
          </a:solidFill>
          <a:latin typeface="+mj-lt"/>
          <a:ea typeface="+mj-ea"/>
          <a:cs typeface="+mj-cs"/>
        </a:defRPr>
      </a:lvl1pPr>
      <a:lvl2pPr algn="l" rtl="0" eaLnBrk="0" fontAlgn="base" hangingPunct="0">
        <a:spcBef>
          <a:spcPct val="0"/>
        </a:spcBef>
        <a:spcAft>
          <a:spcPct val="0"/>
        </a:spcAft>
        <a:defRPr sz="3000" b="1">
          <a:solidFill>
            <a:schemeClr val="tx2"/>
          </a:solidFill>
          <a:latin typeface="Imago" pitchFamily="2" charset="0"/>
        </a:defRPr>
      </a:lvl2pPr>
      <a:lvl3pPr algn="l" rtl="0" eaLnBrk="0" fontAlgn="base" hangingPunct="0">
        <a:spcBef>
          <a:spcPct val="0"/>
        </a:spcBef>
        <a:spcAft>
          <a:spcPct val="0"/>
        </a:spcAft>
        <a:defRPr sz="3000" b="1">
          <a:solidFill>
            <a:schemeClr val="tx2"/>
          </a:solidFill>
          <a:latin typeface="Imago" pitchFamily="2" charset="0"/>
        </a:defRPr>
      </a:lvl3pPr>
      <a:lvl4pPr algn="l" rtl="0" eaLnBrk="0" fontAlgn="base" hangingPunct="0">
        <a:spcBef>
          <a:spcPct val="0"/>
        </a:spcBef>
        <a:spcAft>
          <a:spcPct val="0"/>
        </a:spcAft>
        <a:defRPr sz="3000" b="1">
          <a:solidFill>
            <a:schemeClr val="tx2"/>
          </a:solidFill>
          <a:latin typeface="Imago" pitchFamily="2" charset="0"/>
        </a:defRPr>
      </a:lvl4pPr>
      <a:lvl5pPr algn="l" rtl="0" eaLnBrk="0" fontAlgn="base" hangingPunct="0">
        <a:spcBef>
          <a:spcPct val="0"/>
        </a:spcBef>
        <a:spcAft>
          <a:spcPct val="0"/>
        </a:spcAft>
        <a:defRPr sz="3000" b="1">
          <a:solidFill>
            <a:schemeClr val="tx2"/>
          </a:solidFill>
          <a:latin typeface="Imago" pitchFamily="2" charset="0"/>
        </a:defRPr>
      </a:lvl5pPr>
      <a:lvl6pPr marL="457200" algn="l" rtl="0" eaLnBrk="0" fontAlgn="base" hangingPunct="0">
        <a:spcBef>
          <a:spcPct val="0"/>
        </a:spcBef>
        <a:spcAft>
          <a:spcPct val="0"/>
        </a:spcAft>
        <a:defRPr sz="3000" b="1">
          <a:solidFill>
            <a:schemeClr val="tx2"/>
          </a:solidFill>
          <a:latin typeface="Imago" pitchFamily="2" charset="0"/>
        </a:defRPr>
      </a:lvl6pPr>
      <a:lvl7pPr marL="914400" algn="l" rtl="0" eaLnBrk="0" fontAlgn="base" hangingPunct="0">
        <a:spcBef>
          <a:spcPct val="0"/>
        </a:spcBef>
        <a:spcAft>
          <a:spcPct val="0"/>
        </a:spcAft>
        <a:defRPr sz="3000" b="1">
          <a:solidFill>
            <a:schemeClr val="tx2"/>
          </a:solidFill>
          <a:latin typeface="Imago" pitchFamily="2" charset="0"/>
        </a:defRPr>
      </a:lvl7pPr>
      <a:lvl8pPr marL="1371600" algn="l" rtl="0" eaLnBrk="0" fontAlgn="base" hangingPunct="0">
        <a:spcBef>
          <a:spcPct val="0"/>
        </a:spcBef>
        <a:spcAft>
          <a:spcPct val="0"/>
        </a:spcAft>
        <a:defRPr sz="3000" b="1">
          <a:solidFill>
            <a:schemeClr val="tx2"/>
          </a:solidFill>
          <a:latin typeface="Imago" pitchFamily="2" charset="0"/>
        </a:defRPr>
      </a:lvl8pPr>
      <a:lvl9pPr marL="1828800" algn="l" rtl="0" eaLnBrk="0" fontAlgn="base" hangingPunct="0">
        <a:spcBef>
          <a:spcPct val="0"/>
        </a:spcBef>
        <a:spcAft>
          <a:spcPct val="0"/>
        </a:spcAft>
        <a:defRPr sz="3000" b="1">
          <a:solidFill>
            <a:schemeClr val="tx2"/>
          </a:solidFill>
          <a:latin typeface="Imago" pitchFamily="2" charset="0"/>
        </a:defRPr>
      </a:lvl9pPr>
    </p:titleStyle>
    <p:bodyStyle>
      <a:lvl1pPr marL="285750" indent="-285750" algn="l" rtl="0" eaLnBrk="0" fontAlgn="base" hangingPunct="0">
        <a:spcBef>
          <a:spcPct val="50000"/>
        </a:spcBef>
        <a:spcAft>
          <a:spcPct val="0"/>
        </a:spcAft>
        <a:buSzPct val="100000"/>
        <a:buChar char="•"/>
        <a:defRPr sz="2400">
          <a:solidFill>
            <a:schemeClr val="tx1"/>
          </a:solidFill>
          <a:latin typeface="+mn-lt"/>
          <a:ea typeface="+mn-ea"/>
          <a:cs typeface="+mn-cs"/>
        </a:defRPr>
      </a:lvl1pPr>
      <a:lvl2pPr marL="763588" indent="-287338" algn="l" rtl="0" eaLnBrk="0" fontAlgn="base" hangingPunct="0">
        <a:spcBef>
          <a:spcPct val="20000"/>
        </a:spcBef>
        <a:spcAft>
          <a:spcPct val="0"/>
        </a:spcAft>
        <a:buChar char="–"/>
        <a:defRPr sz="2400">
          <a:solidFill>
            <a:schemeClr val="tx1"/>
          </a:solidFill>
          <a:latin typeface="+mn-lt"/>
        </a:defRPr>
      </a:lvl2pPr>
      <a:lvl3pPr marL="1241425" indent="-287338" algn="l" rtl="0" eaLnBrk="0" fontAlgn="base" hangingPunct="0">
        <a:spcBef>
          <a:spcPct val="20000"/>
        </a:spcBef>
        <a:spcAft>
          <a:spcPct val="0"/>
        </a:spcAft>
        <a:buChar char="•"/>
        <a:defRPr sz="2400">
          <a:solidFill>
            <a:schemeClr val="tx1"/>
          </a:solidFill>
          <a:latin typeface="+mn-lt"/>
        </a:defRPr>
      </a:lvl3pPr>
      <a:lvl4pPr marL="1719263" indent="-287338" algn="l" rtl="0" eaLnBrk="0" fontAlgn="base" hangingPunct="0">
        <a:spcBef>
          <a:spcPct val="20000"/>
        </a:spcBef>
        <a:spcAft>
          <a:spcPct val="0"/>
        </a:spcAft>
        <a:buChar char="–"/>
        <a:defRPr sz="2400">
          <a:solidFill>
            <a:schemeClr val="tx1"/>
          </a:solidFill>
          <a:latin typeface="+mn-lt"/>
        </a:defRPr>
      </a:lvl4pPr>
      <a:lvl5pPr marL="2195513" indent="-285750" algn="l" rtl="0" eaLnBrk="0" fontAlgn="base" hangingPunct="0">
        <a:spcBef>
          <a:spcPct val="20000"/>
        </a:spcBef>
        <a:spcAft>
          <a:spcPct val="0"/>
        </a:spcAft>
        <a:buChar char="»"/>
        <a:defRPr sz="2400">
          <a:solidFill>
            <a:schemeClr val="tx1"/>
          </a:solidFill>
          <a:latin typeface="+mn-lt"/>
        </a:defRPr>
      </a:lvl5pPr>
      <a:lvl6pPr marL="2652713" indent="-285750" algn="l" rtl="0" eaLnBrk="0" fontAlgn="base" hangingPunct="0">
        <a:spcBef>
          <a:spcPct val="20000"/>
        </a:spcBef>
        <a:spcAft>
          <a:spcPct val="0"/>
        </a:spcAft>
        <a:buChar char="»"/>
        <a:defRPr sz="2400">
          <a:solidFill>
            <a:schemeClr val="tx1"/>
          </a:solidFill>
          <a:latin typeface="+mn-lt"/>
        </a:defRPr>
      </a:lvl6pPr>
      <a:lvl7pPr marL="3109913" indent="-285750" algn="l" rtl="0" eaLnBrk="0" fontAlgn="base" hangingPunct="0">
        <a:spcBef>
          <a:spcPct val="20000"/>
        </a:spcBef>
        <a:spcAft>
          <a:spcPct val="0"/>
        </a:spcAft>
        <a:buChar char="»"/>
        <a:defRPr sz="2400">
          <a:solidFill>
            <a:schemeClr val="tx1"/>
          </a:solidFill>
          <a:latin typeface="+mn-lt"/>
        </a:defRPr>
      </a:lvl7pPr>
      <a:lvl8pPr marL="3567113" indent="-285750" algn="l" rtl="0" eaLnBrk="0" fontAlgn="base" hangingPunct="0">
        <a:spcBef>
          <a:spcPct val="20000"/>
        </a:spcBef>
        <a:spcAft>
          <a:spcPct val="0"/>
        </a:spcAft>
        <a:buChar char="»"/>
        <a:defRPr sz="2400">
          <a:solidFill>
            <a:schemeClr val="tx1"/>
          </a:solidFill>
          <a:latin typeface="+mn-lt"/>
        </a:defRPr>
      </a:lvl8pPr>
      <a:lvl9pPr marL="4024313" indent="-285750" algn="l" rtl="0" eaLnBrk="0" fontAlgn="base" hangingPunct="0">
        <a:spcBef>
          <a:spcPct val="20000"/>
        </a:spcBef>
        <a:spcAft>
          <a:spcPct val="0"/>
        </a:spcAft>
        <a:buChar char="»"/>
        <a:defRPr sz="24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2.xml"/><Relationship Id="rId6" Type="http://schemas.openxmlformats.org/officeDocument/2006/relationships/chart" Target="../charts/chart23.xml"/><Relationship Id="rId5" Type="http://schemas.openxmlformats.org/officeDocument/2006/relationships/chart" Target="../charts/chart22.xml"/><Relationship Id="rId4" Type="http://schemas.openxmlformats.org/officeDocument/2006/relationships/chart" Target="../charts/char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70" name="Text Box 18"/>
          <p:cNvSpPr txBox="1">
            <a:spLocks noChangeArrowheads="1"/>
          </p:cNvSpPr>
          <p:nvPr/>
        </p:nvSpPr>
        <p:spPr bwMode="auto">
          <a:xfrm>
            <a:off x="1071534" y="2571744"/>
            <a:ext cx="8786874" cy="3496342"/>
          </a:xfrm>
          <a:prstGeom prst="rect">
            <a:avLst/>
          </a:prstGeom>
          <a:noFill/>
          <a:ln w="12700">
            <a:noFill/>
            <a:miter lim="800000"/>
            <a:headEnd/>
            <a:tailEnd/>
          </a:ln>
          <a:effectLst/>
        </p:spPr>
        <p:txBody>
          <a:bodyPr wrap="square">
            <a:spAutoFit/>
          </a:bodyPr>
          <a:lstStyle/>
          <a:p>
            <a:pPr algn="ctr">
              <a:lnSpc>
                <a:spcPct val="55000"/>
              </a:lnSpc>
            </a:pPr>
            <a:r>
              <a:rPr lang="el-GR" sz="2800" b="1" dirty="0">
                <a:latin typeface="Calibri" pitchFamily="34" charset="0"/>
              </a:rPr>
              <a:t>Έρευνα </a:t>
            </a:r>
            <a:r>
              <a:rPr lang="el-GR" sz="2800" b="1" dirty="0" smtClean="0">
                <a:latin typeface="Calibri" pitchFamily="34" charset="0"/>
              </a:rPr>
              <a:t> για </a:t>
            </a:r>
            <a:r>
              <a:rPr lang="el-GR" sz="2800" b="1" dirty="0">
                <a:latin typeface="Calibri" pitchFamily="34" charset="0"/>
              </a:rPr>
              <a:t>την </a:t>
            </a:r>
            <a:r>
              <a:rPr lang="el-GR" sz="2800" b="1" dirty="0" smtClean="0">
                <a:latin typeface="Calibri" pitchFamily="34" charset="0"/>
              </a:rPr>
              <a:t>Καταγραφή </a:t>
            </a:r>
            <a:r>
              <a:rPr lang="el-GR" sz="2800" b="1" dirty="0">
                <a:latin typeface="Calibri" pitchFamily="34" charset="0"/>
              </a:rPr>
              <a:t>Γ</a:t>
            </a:r>
            <a:r>
              <a:rPr lang="el-GR" sz="2800" b="1" dirty="0" smtClean="0">
                <a:latin typeface="Calibri" pitchFamily="34" charset="0"/>
              </a:rPr>
              <a:t>νώσεων </a:t>
            </a:r>
          </a:p>
          <a:p>
            <a:pPr algn="ctr">
              <a:lnSpc>
                <a:spcPct val="55000"/>
              </a:lnSpc>
            </a:pPr>
            <a:r>
              <a:rPr lang="el-GR" sz="2800" b="1" dirty="0" smtClean="0">
                <a:latin typeface="Calibri" pitchFamily="34" charset="0"/>
              </a:rPr>
              <a:t>των </a:t>
            </a:r>
            <a:r>
              <a:rPr lang="el-GR" sz="2800" b="1" dirty="0">
                <a:latin typeface="Calibri" pitchFamily="34" charset="0"/>
              </a:rPr>
              <a:t>Α</a:t>
            </a:r>
            <a:r>
              <a:rPr lang="el-GR" sz="2800" b="1" dirty="0" smtClean="0">
                <a:latin typeface="Calibri" pitchFamily="34" charset="0"/>
              </a:rPr>
              <a:t>σθενών με Πρώιμο Καρκίνο </a:t>
            </a:r>
            <a:r>
              <a:rPr lang="el-GR" sz="2800" b="1" dirty="0">
                <a:latin typeface="Calibri" pitchFamily="34" charset="0"/>
              </a:rPr>
              <a:t>Μ</a:t>
            </a:r>
            <a:r>
              <a:rPr lang="el-GR" sz="2800" b="1" dirty="0" smtClean="0">
                <a:latin typeface="Calibri" pitchFamily="34" charset="0"/>
              </a:rPr>
              <a:t>αστού για </a:t>
            </a:r>
            <a:r>
              <a:rPr lang="el-GR" sz="2800" b="1" dirty="0">
                <a:latin typeface="Calibri" pitchFamily="34" charset="0"/>
              </a:rPr>
              <a:t>τον </a:t>
            </a:r>
            <a:r>
              <a:rPr lang="en-US" sz="2800" b="1" dirty="0">
                <a:latin typeface="Calibri" pitchFamily="34" charset="0"/>
              </a:rPr>
              <a:t>Her2</a:t>
            </a:r>
            <a:r>
              <a:rPr lang="el-GR" sz="2800" b="1" dirty="0">
                <a:latin typeface="Calibri" pitchFamily="34" charset="0"/>
              </a:rPr>
              <a:t> </a:t>
            </a:r>
            <a:r>
              <a:rPr lang="el-GR" sz="2800" b="1" dirty="0" smtClean="0">
                <a:latin typeface="Calibri" pitchFamily="34" charset="0"/>
              </a:rPr>
              <a:t>– </a:t>
            </a:r>
          </a:p>
          <a:p>
            <a:pPr algn="ctr">
              <a:lnSpc>
                <a:spcPct val="55000"/>
              </a:lnSpc>
            </a:pPr>
            <a:r>
              <a:rPr lang="el-GR" sz="2800" b="1" dirty="0" smtClean="0">
                <a:latin typeface="Calibri" pitchFamily="34" charset="0"/>
              </a:rPr>
              <a:t>Υποδοχέα  του </a:t>
            </a:r>
            <a:r>
              <a:rPr lang="el-GR" sz="2800" b="1" dirty="0">
                <a:latin typeface="Calibri" pitchFamily="34" charset="0"/>
              </a:rPr>
              <a:t>Α</a:t>
            </a:r>
            <a:r>
              <a:rPr lang="el-GR" sz="2800" b="1" dirty="0" smtClean="0">
                <a:latin typeface="Calibri" pitchFamily="34" charset="0"/>
              </a:rPr>
              <a:t>νθρώπινου Επιδερμικού Αυξητικού</a:t>
            </a:r>
          </a:p>
          <a:p>
            <a:pPr algn="ctr">
              <a:lnSpc>
                <a:spcPct val="55000"/>
              </a:lnSpc>
            </a:pPr>
            <a:r>
              <a:rPr lang="el-GR" sz="2800" b="1" dirty="0" smtClean="0">
                <a:latin typeface="Calibri" pitchFamily="34" charset="0"/>
              </a:rPr>
              <a:t> Παράγοντα Τύπου </a:t>
            </a:r>
            <a:r>
              <a:rPr lang="el-GR" sz="2800" b="1" dirty="0">
                <a:latin typeface="Calibri" pitchFamily="34" charset="0"/>
              </a:rPr>
              <a:t>2</a:t>
            </a:r>
          </a:p>
          <a:p>
            <a:pPr algn="ctr">
              <a:lnSpc>
                <a:spcPct val="55000"/>
              </a:lnSpc>
            </a:pPr>
            <a:endParaRPr lang="el-GR" sz="2800" b="1" dirty="0" smtClean="0">
              <a:latin typeface="Calibri" pitchFamily="34" charset="0"/>
            </a:endParaRPr>
          </a:p>
          <a:p>
            <a:pPr algn="ctr">
              <a:lnSpc>
                <a:spcPct val="55000"/>
              </a:lnSpc>
            </a:pPr>
            <a:endParaRPr lang="el-GR" sz="2800" b="1" dirty="0" smtClean="0">
              <a:latin typeface="Calibri" pitchFamily="34" charset="0"/>
            </a:endParaRPr>
          </a:p>
          <a:p>
            <a:pPr algn="ctr">
              <a:lnSpc>
                <a:spcPct val="55000"/>
              </a:lnSpc>
            </a:pPr>
            <a:endParaRPr lang="el-GR" sz="2800" b="1" dirty="0">
              <a:latin typeface="Calibri" pitchFamily="34" charset="0"/>
            </a:endParaRPr>
          </a:p>
          <a:p>
            <a:pPr algn="ctr">
              <a:lnSpc>
                <a:spcPct val="55000"/>
              </a:lnSpc>
            </a:pPr>
            <a:r>
              <a:rPr lang="el-GR" sz="2800" b="1" dirty="0">
                <a:latin typeface="Calibri" pitchFamily="34" charset="0"/>
              </a:rPr>
              <a:t>Οκτώβριος 2010</a:t>
            </a:r>
            <a:endParaRPr lang="en-US" sz="2800" b="1" dirty="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Θυμάστε </a:t>
            </a:r>
            <a:r>
              <a:rPr lang="el-GR" sz="2800" dirty="0" smtClean="0">
                <a:latin typeface="Calibri" pitchFamily="34" charset="0"/>
              </a:rPr>
              <a:t>ποιοί </a:t>
            </a:r>
            <a:r>
              <a:rPr lang="el-GR" sz="2800" dirty="0">
                <a:latin typeface="Calibri" pitchFamily="34" charset="0"/>
              </a:rPr>
              <a:t>παράγοντες ανιχνεύθηκαν στη βιοψία σας;</a:t>
            </a:r>
            <a:endParaRPr lang="en-US" sz="2800" dirty="0">
              <a:latin typeface="Calibri" pitchFamily="34" charset="0"/>
            </a:endParaRPr>
          </a:p>
        </p:txBody>
      </p:sp>
      <p:graphicFrame>
        <p:nvGraphicFramePr>
          <p:cNvPr id="3" name="1 - Γράφημα"/>
          <p:cNvGraphicFramePr/>
          <p:nvPr/>
        </p:nvGraphicFramePr>
        <p:xfrm>
          <a:off x="785782" y="1357298"/>
          <a:ext cx="7929617" cy="354807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Στη βιοψία σας σε </a:t>
            </a:r>
            <a:r>
              <a:rPr lang="el-GR" sz="2800" dirty="0" smtClean="0">
                <a:latin typeface="Calibri" pitchFamily="34" charset="0"/>
              </a:rPr>
              <a:t>ποιά </a:t>
            </a:r>
            <a:r>
              <a:rPr lang="el-GR" sz="2800" dirty="0">
                <a:latin typeface="Calibri" pitchFamily="34" charset="0"/>
              </a:rPr>
              <a:t>κατάσταση ανιχνεύθηκε ο </a:t>
            </a:r>
            <a:r>
              <a:rPr lang="en-US" sz="2800" dirty="0">
                <a:latin typeface="Calibri" pitchFamily="34" charset="0"/>
              </a:rPr>
              <a:t>Her2</a:t>
            </a:r>
            <a:r>
              <a:rPr lang="el-GR" sz="2800" dirty="0">
                <a:latin typeface="Calibri" pitchFamily="34" charset="0"/>
              </a:rPr>
              <a:t>;</a:t>
            </a:r>
            <a:endParaRPr lang="en-US" sz="2800" dirty="0">
              <a:latin typeface="Calibri" pitchFamily="34" charset="0"/>
            </a:endParaRPr>
          </a:p>
        </p:txBody>
      </p:sp>
      <p:graphicFrame>
        <p:nvGraphicFramePr>
          <p:cNvPr id="3" name="1 - Γράφημα"/>
          <p:cNvGraphicFramePr/>
          <p:nvPr/>
        </p:nvGraphicFramePr>
        <p:xfrm>
          <a:off x="2857500" y="1428736"/>
          <a:ext cx="4929206" cy="33718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smtClean="0">
                <a:latin typeface="Calibri" pitchFamily="34" charset="0"/>
              </a:rPr>
              <a:t/>
            </a:r>
            <a:br>
              <a:rPr lang="el-GR" sz="2800" dirty="0" smtClean="0">
                <a:latin typeface="Calibri" pitchFamily="34" charset="0"/>
              </a:rPr>
            </a:br>
            <a:r>
              <a:rPr lang="el-GR" sz="2800" dirty="0" smtClean="0">
                <a:latin typeface="Calibri" pitchFamily="34" charset="0"/>
              </a:rPr>
              <a:t>Τί </a:t>
            </a:r>
            <a:r>
              <a:rPr lang="el-GR" sz="2800" dirty="0">
                <a:latin typeface="Calibri" pitchFamily="34" charset="0"/>
              </a:rPr>
              <a:t>πιστεύετε ότι επηρεάζει η κατάσταση του </a:t>
            </a:r>
            <a:r>
              <a:rPr lang="en-US" sz="2800" dirty="0">
                <a:latin typeface="Calibri" pitchFamily="34" charset="0"/>
              </a:rPr>
              <a:t>Her2</a:t>
            </a:r>
            <a:r>
              <a:rPr lang="el-GR" sz="2800" dirty="0">
                <a:latin typeface="Calibri" pitchFamily="34" charset="0"/>
              </a:rPr>
              <a:t>;</a:t>
            </a:r>
            <a:endParaRPr lang="en-US" sz="2800" dirty="0">
              <a:latin typeface="Calibri" pitchFamily="34" charset="0"/>
            </a:endParaRPr>
          </a:p>
        </p:txBody>
      </p:sp>
      <p:graphicFrame>
        <p:nvGraphicFramePr>
          <p:cNvPr id="3" name="1 - Γράφημα"/>
          <p:cNvGraphicFramePr/>
          <p:nvPr/>
        </p:nvGraphicFramePr>
        <p:xfrm>
          <a:off x="2857500" y="2057400"/>
          <a:ext cx="4929206" cy="322898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smtClean="0">
                <a:latin typeface="Calibri" pitchFamily="34" charset="0"/>
              </a:rPr>
              <a:t/>
            </a:r>
            <a:br>
              <a:rPr lang="el-GR" sz="2800" dirty="0" smtClean="0">
                <a:latin typeface="Calibri" pitchFamily="34" charset="0"/>
              </a:rPr>
            </a:br>
            <a:r>
              <a:rPr lang="el-GR" sz="2800" dirty="0" smtClean="0">
                <a:latin typeface="Calibri" pitchFamily="34" charset="0"/>
              </a:rPr>
              <a:t>Γνωρίζετε ποιά </a:t>
            </a:r>
            <a:r>
              <a:rPr lang="el-GR" sz="2800" dirty="0">
                <a:latin typeface="Calibri" pitchFamily="34" charset="0"/>
              </a:rPr>
              <a:t>θεραπεία σας χορηγείται ειδικά για τον </a:t>
            </a:r>
            <a:r>
              <a:rPr lang="en-US" sz="2800" dirty="0">
                <a:latin typeface="Calibri" pitchFamily="34" charset="0"/>
              </a:rPr>
              <a:t>Her2</a:t>
            </a:r>
            <a:r>
              <a:rPr lang="el-GR" sz="2800" dirty="0">
                <a:latin typeface="Calibri" pitchFamily="34" charset="0"/>
              </a:rPr>
              <a:t>;</a:t>
            </a:r>
            <a:endParaRPr lang="en-US" sz="2800" dirty="0">
              <a:latin typeface="Calibri" pitchFamily="34" charset="0"/>
            </a:endParaRPr>
          </a:p>
        </p:txBody>
      </p:sp>
      <p:graphicFrame>
        <p:nvGraphicFramePr>
          <p:cNvPr id="3" name="1 - Γράφημα"/>
          <p:cNvGraphicFramePr/>
          <p:nvPr/>
        </p:nvGraphicFramePr>
        <p:xfrm>
          <a:off x="2428856" y="2000240"/>
          <a:ext cx="5429272" cy="274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Σε </a:t>
            </a:r>
            <a:r>
              <a:rPr lang="el-GR" sz="2800" dirty="0" smtClean="0">
                <a:latin typeface="Calibri" pitchFamily="34" charset="0"/>
              </a:rPr>
              <a:t>μία </a:t>
            </a:r>
            <a:r>
              <a:rPr lang="el-GR" sz="2800" dirty="0">
                <a:latin typeface="Calibri" pitchFamily="34" charset="0"/>
              </a:rPr>
              <a:t>κλίμακα 1-5, πόσο ενημερωμένη θεωρείτε ότι είστε σχετικά με τον τύπο καρκίνου μαστού σας;</a:t>
            </a:r>
            <a:endParaRPr lang="en-US" sz="2800" dirty="0">
              <a:latin typeface="Calibri" pitchFamily="34" charset="0"/>
            </a:endParaRPr>
          </a:p>
        </p:txBody>
      </p:sp>
      <p:graphicFrame>
        <p:nvGraphicFramePr>
          <p:cNvPr id="3" name="1 - Γράφημα"/>
          <p:cNvGraphicFramePr/>
          <p:nvPr/>
        </p:nvGraphicFramePr>
        <p:xfrm>
          <a:off x="2857500" y="2057400"/>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Σε </a:t>
            </a:r>
            <a:r>
              <a:rPr lang="el-GR" sz="2800" dirty="0" smtClean="0">
                <a:latin typeface="Calibri" pitchFamily="34" charset="0"/>
              </a:rPr>
              <a:t>μία </a:t>
            </a:r>
            <a:r>
              <a:rPr lang="el-GR" sz="2800" dirty="0">
                <a:latin typeface="Calibri" pitchFamily="34" charset="0"/>
              </a:rPr>
              <a:t>κλίμακα 1-5, πόσο ενημερωμένη θεωρείτε ότι είστε σχετικά με τις διαθέσιμες θεραπείες;</a:t>
            </a:r>
            <a:endParaRPr lang="en-US" sz="2800" dirty="0">
              <a:latin typeface="Calibri" pitchFamily="34" charset="0"/>
            </a:endParaRPr>
          </a:p>
        </p:txBody>
      </p:sp>
      <p:graphicFrame>
        <p:nvGraphicFramePr>
          <p:cNvPr id="3" name="1 - Γράφημα"/>
          <p:cNvGraphicFramePr/>
          <p:nvPr/>
        </p:nvGraphicFramePr>
        <p:xfrm>
          <a:off x="2857500" y="2057400"/>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Σε </a:t>
            </a:r>
            <a:r>
              <a:rPr lang="el-GR" sz="2800" dirty="0" smtClean="0">
                <a:latin typeface="Calibri" pitchFamily="34" charset="0"/>
              </a:rPr>
              <a:t>μία </a:t>
            </a:r>
            <a:r>
              <a:rPr lang="el-GR" sz="2800" dirty="0">
                <a:latin typeface="Calibri" pitchFamily="34" charset="0"/>
              </a:rPr>
              <a:t>κλίμακα 1-5, πόσο ενημερωμένη θεωρείτε ότι είστε σχετικά με τις ανεπιθύμητες ενέργειες της θεραπείας σας;</a:t>
            </a:r>
            <a:endParaRPr lang="en-US" sz="2800" dirty="0">
              <a:latin typeface="Calibri" pitchFamily="34" charset="0"/>
            </a:endParaRPr>
          </a:p>
        </p:txBody>
      </p:sp>
      <p:graphicFrame>
        <p:nvGraphicFramePr>
          <p:cNvPr id="3" name="1 - Γράφημα"/>
          <p:cNvGraphicFramePr/>
          <p:nvPr/>
        </p:nvGraphicFramePr>
        <p:xfrm>
          <a:off x="2857500" y="2057400"/>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Σε </a:t>
            </a:r>
            <a:r>
              <a:rPr lang="el-GR" sz="2800" dirty="0" smtClean="0">
                <a:latin typeface="Calibri" pitchFamily="34" charset="0"/>
              </a:rPr>
              <a:t>μία </a:t>
            </a:r>
            <a:r>
              <a:rPr lang="el-GR" sz="2800" dirty="0">
                <a:latin typeface="Calibri" pitchFamily="34" charset="0"/>
              </a:rPr>
              <a:t>κλίμακα 1-5, πόσο ενημερωμένη θεωρείτε ότι είστε σχετικά με τη διάρκεια της θεραπείας σας;</a:t>
            </a:r>
            <a:endParaRPr lang="en-US" sz="2800" dirty="0">
              <a:latin typeface="Calibri" pitchFamily="34" charset="0"/>
            </a:endParaRPr>
          </a:p>
        </p:txBody>
      </p:sp>
      <p:graphicFrame>
        <p:nvGraphicFramePr>
          <p:cNvPr id="3" name="1 - Γράφημα"/>
          <p:cNvGraphicFramePr/>
          <p:nvPr/>
        </p:nvGraphicFramePr>
        <p:xfrm>
          <a:off x="2857500" y="2057400"/>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Σε </a:t>
            </a:r>
            <a:r>
              <a:rPr lang="el-GR" sz="2800" dirty="0" smtClean="0">
                <a:latin typeface="Calibri" pitchFamily="34" charset="0"/>
              </a:rPr>
              <a:t>μία </a:t>
            </a:r>
            <a:r>
              <a:rPr lang="el-GR" sz="2800" dirty="0">
                <a:latin typeface="Calibri" pitchFamily="34" charset="0"/>
              </a:rPr>
              <a:t>κλίμακα 1-5, πόσο ενημερωμένη θεωρείτε ότι είστε σχετικά με την πιθανή πορεία της νόσου σας;</a:t>
            </a:r>
            <a:endParaRPr lang="en-US" sz="2800" dirty="0">
              <a:latin typeface="Calibri" pitchFamily="34" charset="0"/>
            </a:endParaRPr>
          </a:p>
        </p:txBody>
      </p:sp>
      <p:graphicFrame>
        <p:nvGraphicFramePr>
          <p:cNvPr id="3" name="1 - Γράφημα"/>
          <p:cNvGraphicFramePr/>
          <p:nvPr/>
        </p:nvGraphicFramePr>
        <p:xfrm>
          <a:off x="2857500" y="2057400"/>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Γράφημα"/>
          <p:cNvGraphicFramePr/>
          <p:nvPr/>
        </p:nvGraphicFramePr>
        <p:xfrm>
          <a:off x="142840" y="1714488"/>
          <a:ext cx="4357718" cy="1804678"/>
        </p:xfrm>
        <a:graphic>
          <a:graphicData uri="http://schemas.openxmlformats.org/drawingml/2006/chart">
            <c:chart xmlns:c="http://schemas.openxmlformats.org/drawingml/2006/chart" xmlns:r="http://schemas.openxmlformats.org/officeDocument/2006/relationships" r:id="rId2"/>
          </a:graphicData>
        </a:graphic>
      </p:graphicFrame>
      <p:sp>
        <p:nvSpPr>
          <p:cNvPr id="5" name="4 - TextBox"/>
          <p:cNvSpPr txBox="1"/>
          <p:nvPr/>
        </p:nvSpPr>
        <p:spPr>
          <a:xfrm>
            <a:off x="142840" y="1357298"/>
            <a:ext cx="4429156" cy="338554"/>
          </a:xfrm>
          <a:prstGeom prst="rect">
            <a:avLst/>
          </a:prstGeom>
          <a:noFill/>
        </p:spPr>
        <p:txBody>
          <a:bodyPr wrap="square" rtlCol="0">
            <a:spAutoFit/>
          </a:bodyPr>
          <a:lstStyle/>
          <a:p>
            <a:r>
              <a:rPr lang="el-GR" sz="1600" dirty="0" smtClean="0"/>
              <a:t>..για τον </a:t>
            </a:r>
            <a:r>
              <a:rPr lang="el-GR" sz="1600" b="1" dirty="0" smtClean="0"/>
              <a:t>τύπο καρκίνου του μαστού</a:t>
            </a:r>
            <a:endParaRPr lang="el-GR" sz="1600" dirty="0"/>
          </a:p>
        </p:txBody>
      </p:sp>
      <p:sp>
        <p:nvSpPr>
          <p:cNvPr id="6" name="5 - TextBox"/>
          <p:cNvSpPr txBox="1"/>
          <p:nvPr/>
        </p:nvSpPr>
        <p:spPr>
          <a:xfrm>
            <a:off x="0" y="3571876"/>
            <a:ext cx="4214842" cy="338554"/>
          </a:xfrm>
          <a:prstGeom prst="rect">
            <a:avLst/>
          </a:prstGeom>
          <a:noFill/>
        </p:spPr>
        <p:txBody>
          <a:bodyPr wrap="square" rtlCol="0">
            <a:spAutoFit/>
          </a:bodyPr>
          <a:lstStyle/>
          <a:p>
            <a:r>
              <a:rPr lang="el-GR" sz="1600" dirty="0" smtClean="0"/>
              <a:t>..για τις </a:t>
            </a:r>
            <a:r>
              <a:rPr lang="el-GR" sz="1600" b="1" dirty="0" smtClean="0"/>
              <a:t>διαθέσιμες θεραπείες</a:t>
            </a:r>
            <a:endParaRPr lang="el-GR" sz="1600" dirty="0"/>
          </a:p>
        </p:txBody>
      </p:sp>
      <p:graphicFrame>
        <p:nvGraphicFramePr>
          <p:cNvPr id="7" name="6 - Γράφημα"/>
          <p:cNvGraphicFramePr/>
          <p:nvPr/>
        </p:nvGraphicFramePr>
        <p:xfrm>
          <a:off x="142840" y="3929066"/>
          <a:ext cx="4357718" cy="1891162"/>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2"/>
          <p:cNvSpPr txBox="1">
            <a:spLocks noChangeArrowheads="1"/>
          </p:cNvSpPr>
          <p:nvPr/>
        </p:nvSpPr>
        <p:spPr bwMode="auto">
          <a:xfrm>
            <a:off x="500030" y="142852"/>
            <a:ext cx="4200522" cy="582594"/>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l-GR" sz="2800" b="1" i="0" u="none" strike="noStrike" kern="0" cap="none" spc="0" normalizeH="0" baseline="0" noProof="0" dirty="0" smtClean="0">
                <a:ln>
                  <a:noFill/>
                </a:ln>
                <a:solidFill>
                  <a:schemeClr val="tx2"/>
                </a:solidFill>
                <a:effectLst/>
                <a:uLnTx/>
                <a:uFillTx/>
                <a:latin typeface="Calibri" pitchFamily="34" charset="0"/>
                <a:ea typeface="+mj-ea"/>
                <a:cs typeface="Calibri" pitchFamily="34" charset="0"/>
              </a:rPr>
              <a:t>Πηγές Ενημέρωσης...</a:t>
            </a:r>
            <a:endParaRPr kumimoji="0" lang="en-US" sz="2800" b="1" i="0" u="none" strike="noStrike" kern="0" cap="none" spc="0" normalizeH="0" baseline="0" noProof="0" dirty="0">
              <a:ln>
                <a:noFill/>
              </a:ln>
              <a:solidFill>
                <a:schemeClr val="tx2"/>
              </a:solidFill>
              <a:effectLst/>
              <a:uLnTx/>
              <a:uFillTx/>
              <a:latin typeface="Calibri" pitchFamily="34" charset="0"/>
              <a:ea typeface="+mj-ea"/>
              <a:cs typeface="Calibri" pitchFamily="34" charset="0"/>
            </a:endParaRPr>
          </a:p>
        </p:txBody>
      </p:sp>
      <p:graphicFrame>
        <p:nvGraphicFramePr>
          <p:cNvPr id="9" name="8 - Γράφημα"/>
          <p:cNvGraphicFramePr/>
          <p:nvPr/>
        </p:nvGraphicFramePr>
        <p:xfrm>
          <a:off x="5143500" y="357166"/>
          <a:ext cx="4572031" cy="1785950"/>
        </p:xfrm>
        <a:graphic>
          <a:graphicData uri="http://schemas.openxmlformats.org/drawingml/2006/chart">
            <c:chart xmlns:c="http://schemas.openxmlformats.org/drawingml/2006/chart" xmlns:r="http://schemas.openxmlformats.org/officeDocument/2006/relationships" r:id="rId4"/>
          </a:graphicData>
        </a:graphic>
      </p:graphicFrame>
      <p:sp>
        <p:nvSpPr>
          <p:cNvPr id="10" name="9 - TextBox"/>
          <p:cNvSpPr txBox="1"/>
          <p:nvPr/>
        </p:nvSpPr>
        <p:spPr>
          <a:xfrm>
            <a:off x="5072062" y="0"/>
            <a:ext cx="5072098" cy="338554"/>
          </a:xfrm>
          <a:prstGeom prst="rect">
            <a:avLst/>
          </a:prstGeom>
          <a:noFill/>
        </p:spPr>
        <p:txBody>
          <a:bodyPr wrap="square" rtlCol="0">
            <a:spAutoFit/>
          </a:bodyPr>
          <a:lstStyle/>
          <a:p>
            <a:r>
              <a:rPr lang="el-GR" sz="1600" dirty="0" smtClean="0"/>
              <a:t>..για τις </a:t>
            </a:r>
            <a:r>
              <a:rPr lang="el-GR" sz="1600" b="1" dirty="0" smtClean="0"/>
              <a:t>ανεπιθύμητες ενέργειες </a:t>
            </a:r>
            <a:r>
              <a:rPr lang="el-GR" sz="1600" dirty="0" smtClean="0"/>
              <a:t>της θεραπείας</a:t>
            </a:r>
            <a:endParaRPr lang="el-GR" sz="1600" dirty="0"/>
          </a:p>
        </p:txBody>
      </p:sp>
      <p:graphicFrame>
        <p:nvGraphicFramePr>
          <p:cNvPr id="11" name="10 - Γράφημα"/>
          <p:cNvGraphicFramePr/>
          <p:nvPr/>
        </p:nvGraphicFramePr>
        <p:xfrm>
          <a:off x="5143500" y="2500306"/>
          <a:ext cx="4572032" cy="1857388"/>
        </p:xfrm>
        <a:graphic>
          <a:graphicData uri="http://schemas.openxmlformats.org/drawingml/2006/chart">
            <c:chart xmlns:c="http://schemas.openxmlformats.org/drawingml/2006/chart" xmlns:r="http://schemas.openxmlformats.org/officeDocument/2006/relationships" r:id="rId5"/>
          </a:graphicData>
        </a:graphic>
      </p:graphicFrame>
      <p:sp>
        <p:nvSpPr>
          <p:cNvPr id="12" name="11 - TextBox"/>
          <p:cNvSpPr txBox="1"/>
          <p:nvPr/>
        </p:nvSpPr>
        <p:spPr>
          <a:xfrm>
            <a:off x="5143500" y="2143116"/>
            <a:ext cx="4214842" cy="338554"/>
          </a:xfrm>
          <a:prstGeom prst="rect">
            <a:avLst/>
          </a:prstGeom>
          <a:noFill/>
        </p:spPr>
        <p:txBody>
          <a:bodyPr wrap="square" rtlCol="0">
            <a:spAutoFit/>
          </a:bodyPr>
          <a:lstStyle/>
          <a:p>
            <a:r>
              <a:rPr lang="el-GR" sz="1600" dirty="0" smtClean="0"/>
              <a:t>..για τη </a:t>
            </a:r>
            <a:r>
              <a:rPr lang="el-GR" sz="1600" b="1" dirty="0" smtClean="0"/>
              <a:t>διάρκεια της θεραπείας</a:t>
            </a:r>
            <a:endParaRPr lang="el-GR" sz="1600" dirty="0"/>
          </a:p>
        </p:txBody>
      </p:sp>
      <p:sp>
        <p:nvSpPr>
          <p:cNvPr id="13" name="12 - TextBox"/>
          <p:cNvSpPr txBox="1"/>
          <p:nvPr/>
        </p:nvSpPr>
        <p:spPr>
          <a:xfrm>
            <a:off x="5143464" y="4429132"/>
            <a:ext cx="5143536" cy="338554"/>
          </a:xfrm>
          <a:prstGeom prst="rect">
            <a:avLst/>
          </a:prstGeom>
          <a:noFill/>
        </p:spPr>
        <p:txBody>
          <a:bodyPr wrap="square" rtlCol="0">
            <a:spAutoFit/>
          </a:bodyPr>
          <a:lstStyle/>
          <a:p>
            <a:r>
              <a:rPr lang="el-GR" sz="1600" dirty="0" smtClean="0"/>
              <a:t>..για την </a:t>
            </a:r>
            <a:r>
              <a:rPr lang="el-GR" sz="1600" b="1" dirty="0" smtClean="0"/>
              <a:t>πιθανή πορεία της νόσου</a:t>
            </a:r>
            <a:endParaRPr lang="el-GR" sz="1600" dirty="0"/>
          </a:p>
        </p:txBody>
      </p:sp>
      <p:graphicFrame>
        <p:nvGraphicFramePr>
          <p:cNvPr id="14" name="13 - Γράφημα"/>
          <p:cNvGraphicFramePr/>
          <p:nvPr/>
        </p:nvGraphicFramePr>
        <p:xfrm>
          <a:off x="5143500" y="4786322"/>
          <a:ext cx="4786310" cy="1863867"/>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800" dirty="0" smtClean="0">
                <a:latin typeface="Calibri" pitchFamily="34" charset="0"/>
                <a:cs typeface="Calibri" pitchFamily="34" charset="0"/>
              </a:rPr>
              <a:t>Σκοπός της έρευνας</a:t>
            </a:r>
            <a:endParaRPr lang="el-GR" sz="2800" dirty="0">
              <a:latin typeface="Calibri" pitchFamily="34" charset="0"/>
              <a:cs typeface="Calibri" pitchFamily="34" charset="0"/>
            </a:endParaRPr>
          </a:p>
        </p:txBody>
      </p:sp>
      <p:sp>
        <p:nvSpPr>
          <p:cNvPr id="3" name="2 - Θέση περιεχομένου"/>
          <p:cNvSpPr>
            <a:spLocks noGrp="1"/>
          </p:cNvSpPr>
          <p:nvPr>
            <p:ph idx="1"/>
          </p:nvPr>
        </p:nvSpPr>
        <p:spPr>
          <a:xfrm>
            <a:off x="500030" y="1785926"/>
            <a:ext cx="9258300" cy="3500462"/>
          </a:xfrm>
        </p:spPr>
        <p:txBody>
          <a:bodyPr/>
          <a:lstStyle/>
          <a:p>
            <a:pPr lvl="0"/>
            <a:r>
              <a:rPr lang="el-GR" sz="1800" dirty="0" smtClean="0">
                <a:latin typeface="Calibri" pitchFamily="34" charset="0"/>
                <a:cs typeface="Calibri" pitchFamily="34" charset="0"/>
              </a:rPr>
              <a:t>Αξιολόγηση του </a:t>
            </a:r>
            <a:r>
              <a:rPr lang="el-GR" sz="1800" b="1" dirty="0" smtClean="0">
                <a:latin typeface="Calibri" pitchFamily="34" charset="0"/>
                <a:cs typeface="Calibri" pitchFamily="34" charset="0"/>
              </a:rPr>
              <a:t>επίπεδου γνώσης </a:t>
            </a:r>
            <a:r>
              <a:rPr lang="el-GR" sz="1800" dirty="0" smtClean="0">
                <a:latin typeface="Calibri" pitchFamily="34" charset="0"/>
                <a:cs typeface="Calibri" pitchFamily="34" charset="0"/>
              </a:rPr>
              <a:t>των ασθενών με διαγνωσμένο καρκίνο μαστού για τον </a:t>
            </a:r>
            <a:r>
              <a:rPr lang="en-US" sz="1800" dirty="0" smtClean="0">
                <a:latin typeface="Calibri" pitchFamily="34" charset="0"/>
                <a:cs typeface="Calibri" pitchFamily="34" charset="0"/>
              </a:rPr>
              <a:t>HER </a:t>
            </a:r>
            <a:r>
              <a:rPr lang="el-GR" sz="1800" dirty="0" smtClean="0">
                <a:latin typeface="Calibri" pitchFamily="34" charset="0"/>
                <a:cs typeface="Calibri" pitchFamily="34" charset="0"/>
              </a:rPr>
              <a:t>2 - υποδοχέα του ανθρώπινου επιδερμικού αυξητικού παράγοντα τύπου 2</a:t>
            </a:r>
          </a:p>
          <a:p>
            <a:pPr lvl="0"/>
            <a:r>
              <a:rPr lang="el-GR" sz="1800" dirty="0" smtClean="0">
                <a:latin typeface="Calibri" pitchFamily="34" charset="0"/>
                <a:cs typeface="Calibri" pitchFamily="34" charset="0"/>
              </a:rPr>
              <a:t>Καταγραφή της </a:t>
            </a:r>
            <a:r>
              <a:rPr lang="el-GR" sz="1800" b="1" dirty="0" smtClean="0">
                <a:latin typeface="Calibri" pitchFamily="34" charset="0"/>
                <a:cs typeface="Calibri" pitchFamily="34" charset="0"/>
              </a:rPr>
              <a:t>πορείας των ασθενών μέσα στο σύστημα υγείας</a:t>
            </a:r>
            <a:r>
              <a:rPr lang="el-GR" sz="1800" dirty="0" smtClean="0">
                <a:latin typeface="Calibri" pitchFamily="34" charset="0"/>
                <a:cs typeface="Calibri" pitchFamily="34" charset="0"/>
              </a:rPr>
              <a:t> από τη στιγμή του εντοπισμού του όγκου μέχρι την πρόσβαση στον εξειδικευμένο ιατρό</a:t>
            </a:r>
          </a:p>
          <a:p>
            <a:pPr lvl="0"/>
            <a:r>
              <a:rPr lang="el-GR" sz="1800" dirty="0" smtClean="0">
                <a:latin typeface="Calibri" pitchFamily="34" charset="0"/>
                <a:cs typeface="Calibri" pitchFamily="34" charset="0"/>
              </a:rPr>
              <a:t>Καταγραφή του </a:t>
            </a:r>
            <a:r>
              <a:rPr lang="el-GR" sz="1800" b="1" dirty="0" smtClean="0">
                <a:latin typeface="Calibri" pitchFamily="34" charset="0"/>
                <a:cs typeface="Calibri" pitchFamily="34" charset="0"/>
              </a:rPr>
              <a:t>βαθμού ενημέρωσης </a:t>
            </a:r>
            <a:r>
              <a:rPr lang="el-GR" sz="1800" dirty="0" smtClean="0">
                <a:latin typeface="Calibri" pitchFamily="34" charset="0"/>
                <a:cs typeface="Calibri" pitchFamily="34" charset="0"/>
              </a:rPr>
              <a:t>των ασθενών για θέματα που αφορούν τη νόσο και τη θεραπεία της (τύπος καρκίνου μαστού, διαθέσιμες θεραπείες, ανεπιθύμητες ενέργειες θεραπείας, διάρκεια θεραπείας, πιθανή πορεία νόσου), όπως και των πηγών ενημέρωσης τους</a:t>
            </a:r>
          </a:p>
          <a:p>
            <a:endParaRPr lang="el-GR" sz="18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Μερικά πρώτα συμπεράσματα…</a:t>
            </a:r>
            <a:endParaRPr lang="en-US" sz="2800" dirty="0">
              <a:latin typeface="Calibri" pitchFamily="34" charset="0"/>
            </a:endParaRPr>
          </a:p>
        </p:txBody>
      </p:sp>
      <p:sp>
        <p:nvSpPr>
          <p:cNvPr id="5" name="Rectangle 4"/>
          <p:cNvSpPr txBox="1">
            <a:spLocks noChangeArrowheads="1"/>
          </p:cNvSpPr>
          <p:nvPr/>
        </p:nvSpPr>
        <p:spPr bwMode="auto">
          <a:xfrm>
            <a:off x="514350" y="1600200"/>
            <a:ext cx="9258300" cy="4525963"/>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285750" marR="0" lvl="0" indent="-285750" algn="l" defTabSz="914400" rtl="0" eaLnBrk="0" fontAlgn="base" latinLnBrk="0" hangingPunct="0">
              <a:lnSpc>
                <a:spcPct val="100000"/>
              </a:lnSpc>
              <a:spcBef>
                <a:spcPct val="50000"/>
              </a:spcBef>
              <a:spcAft>
                <a:spcPct val="0"/>
              </a:spcAft>
              <a:buClrTx/>
              <a:buSzPct val="100000"/>
              <a:buFontTx/>
              <a:buChar char="•"/>
              <a:tabLst/>
              <a:defRPr/>
            </a:pPr>
            <a:r>
              <a:rPr kumimoji="0" lang="el-GR" sz="1800" b="0" i="0" u="none" strike="noStrike" kern="0" cap="none" spc="0" normalizeH="0" baseline="0" noProof="0" dirty="0" smtClean="0">
                <a:ln>
                  <a:noFill/>
                </a:ln>
                <a:solidFill>
                  <a:schemeClr val="tx1"/>
                </a:solidFill>
                <a:effectLst/>
                <a:uLnTx/>
                <a:uFillTx/>
                <a:latin typeface="Calibri" pitchFamily="34" charset="0"/>
                <a:ea typeface="+mn-ea"/>
                <a:cs typeface="+mn-cs"/>
              </a:rPr>
              <a:t>Η συχνότερη μέθοδος εντοπισμού του όγκου από τις ασθενείς είναι η αυτοψηλάφηση </a:t>
            </a:r>
          </a:p>
          <a:p>
            <a:pPr marL="285750" marR="0" lvl="0" indent="-285750" algn="l" defTabSz="914400" rtl="0" eaLnBrk="0" fontAlgn="base" latinLnBrk="0" hangingPunct="0">
              <a:lnSpc>
                <a:spcPct val="100000"/>
              </a:lnSpc>
              <a:spcBef>
                <a:spcPct val="50000"/>
              </a:spcBef>
              <a:spcAft>
                <a:spcPct val="0"/>
              </a:spcAft>
              <a:buClrTx/>
              <a:buSzPct val="100000"/>
              <a:buFontTx/>
              <a:buChar char="•"/>
              <a:tabLst/>
              <a:defRPr/>
            </a:pPr>
            <a:r>
              <a:rPr kumimoji="0" lang="el-GR" sz="1800" b="0" i="0" u="none" strike="noStrike" kern="0" cap="none" spc="0" normalizeH="0" baseline="0" noProof="0" dirty="0" smtClean="0">
                <a:ln>
                  <a:noFill/>
                </a:ln>
                <a:solidFill>
                  <a:schemeClr val="tx1"/>
                </a:solidFill>
                <a:effectLst/>
                <a:uLnTx/>
                <a:uFillTx/>
                <a:latin typeface="Calibri" pitchFamily="34" charset="0"/>
                <a:ea typeface="+mn-ea"/>
                <a:cs typeface="+mn-cs"/>
              </a:rPr>
              <a:t>Το εύρημα αυτό συνάδει με τα αποτελέσματα της </a:t>
            </a:r>
            <a:r>
              <a:rPr kumimoji="0" lang="en-US" sz="1800" b="0" i="0" u="none" strike="noStrike" kern="0" cap="none" spc="0" normalizeH="0" baseline="0" noProof="0" dirty="0" smtClean="0">
                <a:ln>
                  <a:noFill/>
                </a:ln>
                <a:solidFill>
                  <a:schemeClr val="tx1"/>
                </a:solidFill>
                <a:effectLst/>
                <a:uLnTx/>
                <a:uFillTx/>
                <a:latin typeface="Calibri" pitchFamily="34" charset="0"/>
                <a:ea typeface="+mn-ea"/>
                <a:cs typeface="+mn-cs"/>
              </a:rPr>
              <a:t>Hellas Health II</a:t>
            </a:r>
            <a:r>
              <a:rPr kumimoji="0" lang="el-GR" sz="1800" b="0" i="0" u="none" strike="noStrike" kern="0" cap="none" spc="0" normalizeH="0" baseline="0" noProof="0" dirty="0" smtClean="0">
                <a:ln>
                  <a:noFill/>
                </a:ln>
                <a:solidFill>
                  <a:schemeClr val="tx1"/>
                </a:solidFill>
                <a:effectLst/>
                <a:uLnTx/>
                <a:uFillTx/>
                <a:latin typeface="Calibri" pitchFamily="34" charset="0"/>
                <a:ea typeface="+mn-ea"/>
                <a:cs typeface="+mn-cs"/>
              </a:rPr>
              <a:t>,</a:t>
            </a:r>
            <a:r>
              <a:rPr kumimoji="0" lang="en-US" sz="1800" b="0" i="0" u="none" strike="noStrike" kern="0" cap="none" spc="0" normalizeH="0" baseline="0" noProof="0" dirty="0" smtClean="0">
                <a:ln>
                  <a:noFill/>
                </a:ln>
                <a:solidFill>
                  <a:schemeClr val="tx1"/>
                </a:solidFill>
                <a:effectLst/>
                <a:uLnTx/>
                <a:uFillTx/>
                <a:latin typeface="Calibri" pitchFamily="34" charset="0"/>
                <a:ea typeface="+mn-ea"/>
                <a:cs typeface="+mn-cs"/>
              </a:rPr>
              <a:t> </a:t>
            </a:r>
            <a:r>
              <a:rPr kumimoji="0" lang="el-GR" sz="1800" b="0" i="0" u="none" strike="noStrike" kern="0" cap="none" spc="0" normalizeH="0" baseline="0" noProof="0" dirty="0" smtClean="0">
                <a:ln>
                  <a:noFill/>
                </a:ln>
                <a:solidFill>
                  <a:schemeClr val="tx1"/>
                </a:solidFill>
                <a:effectLst/>
                <a:uLnTx/>
                <a:uFillTx/>
                <a:latin typeface="Calibri" pitchFamily="34" charset="0"/>
                <a:ea typeface="+mn-ea"/>
                <a:cs typeface="+mn-cs"/>
              </a:rPr>
              <a:t>αλλά είναι ανησυχητικό ιδιαίτερα στις ηλικιακές ομάδες, οι οποίες έπρεπε να υποβάλλονται σε μαστογραφία μια φορά το χρόνο </a:t>
            </a:r>
          </a:p>
          <a:p>
            <a:pPr marL="285750" marR="0" lvl="0" indent="-285750" algn="l" defTabSz="914400" rtl="0" eaLnBrk="0" fontAlgn="base" latinLnBrk="0" hangingPunct="0">
              <a:lnSpc>
                <a:spcPct val="100000"/>
              </a:lnSpc>
              <a:spcBef>
                <a:spcPct val="50000"/>
              </a:spcBef>
              <a:spcAft>
                <a:spcPct val="0"/>
              </a:spcAft>
              <a:buClrTx/>
              <a:buSzPct val="100000"/>
              <a:buFontTx/>
              <a:buChar char="•"/>
              <a:tabLst/>
              <a:defRPr/>
            </a:pPr>
            <a:r>
              <a:rPr kumimoji="0" lang="el-GR" sz="1800" b="0" i="0" u="none" strike="noStrike" kern="0" cap="none" spc="0" normalizeH="0" baseline="0" noProof="0" dirty="0" smtClean="0">
                <a:ln>
                  <a:noFill/>
                </a:ln>
                <a:solidFill>
                  <a:schemeClr val="tx1"/>
                </a:solidFill>
                <a:effectLst/>
                <a:uLnTx/>
                <a:uFillTx/>
                <a:latin typeface="Calibri" pitchFamily="34" charset="0"/>
                <a:ea typeface="+mn-ea"/>
                <a:cs typeface="+mn-cs"/>
              </a:rPr>
              <a:t>Η διαδρομή της ασθενούς στο σύστημα υγείας μέχρι την πρόσβαση στον εξειδικευμένο ιατρό δεν είναι σαφής ούτε γνωστή εκ των προτέρων </a:t>
            </a:r>
          </a:p>
          <a:p>
            <a:pPr marL="285750" marR="0" lvl="0" indent="-285750" algn="l" defTabSz="914400" rtl="0" eaLnBrk="0" fontAlgn="base" latinLnBrk="0" hangingPunct="0">
              <a:lnSpc>
                <a:spcPct val="100000"/>
              </a:lnSpc>
              <a:spcBef>
                <a:spcPct val="50000"/>
              </a:spcBef>
              <a:spcAft>
                <a:spcPct val="0"/>
              </a:spcAft>
              <a:buClrTx/>
              <a:buSzPct val="100000"/>
              <a:buFontTx/>
              <a:buChar char="•"/>
              <a:tabLst/>
              <a:defRPr/>
            </a:pPr>
            <a:r>
              <a:rPr kumimoji="0" lang="el-GR" sz="1800" b="0" i="0" u="none" strike="noStrike" kern="0" cap="none" spc="0" normalizeH="0" baseline="0" noProof="0" dirty="0" smtClean="0">
                <a:ln>
                  <a:noFill/>
                </a:ln>
                <a:solidFill>
                  <a:schemeClr val="tx1"/>
                </a:solidFill>
                <a:effectLst/>
                <a:uLnTx/>
                <a:uFillTx/>
                <a:latin typeface="Calibri" pitchFamily="34" charset="0"/>
                <a:ea typeface="+mn-ea"/>
                <a:cs typeface="+mn-cs"/>
              </a:rPr>
              <a:t>Μόνο ¼ των ασθενώ</a:t>
            </a:r>
            <a:r>
              <a:rPr lang="el-GR" sz="1800" kern="0" dirty="0" smtClean="0">
                <a:latin typeface="Calibri" pitchFamily="34" charset="0"/>
              </a:rPr>
              <a:t>ν</a:t>
            </a:r>
            <a:r>
              <a:rPr kumimoji="0" lang="el-GR" sz="1800" b="0" i="0" u="none" strike="noStrike" kern="0" cap="none" spc="0" normalizeH="0" baseline="0" noProof="0" dirty="0" smtClean="0">
                <a:ln>
                  <a:noFill/>
                </a:ln>
                <a:solidFill>
                  <a:schemeClr val="tx1"/>
                </a:solidFill>
                <a:effectLst/>
                <a:uLnTx/>
                <a:uFillTx/>
                <a:latin typeface="Calibri" pitchFamily="34" charset="0"/>
                <a:ea typeface="+mn-ea"/>
                <a:cs typeface="+mn-cs"/>
              </a:rPr>
              <a:t> θυμάται την </a:t>
            </a:r>
            <a:r>
              <a:rPr kumimoji="0" lang="en-US" sz="1800" b="0" i="0" u="none" strike="noStrike" kern="0" cap="none" spc="0" normalizeH="0" baseline="0" noProof="0" dirty="0" smtClean="0">
                <a:ln>
                  <a:noFill/>
                </a:ln>
                <a:solidFill>
                  <a:schemeClr val="tx1"/>
                </a:solidFill>
                <a:effectLst/>
                <a:uLnTx/>
                <a:uFillTx/>
                <a:latin typeface="Calibri" pitchFamily="34" charset="0"/>
                <a:ea typeface="+mn-ea"/>
                <a:cs typeface="+mn-cs"/>
              </a:rPr>
              <a:t>Her2</a:t>
            </a:r>
            <a:r>
              <a:rPr kumimoji="0" lang="el-GR" sz="1800" b="0" i="0" u="none" strike="noStrike" kern="0" cap="none" spc="0" normalizeH="0" baseline="0" noProof="0" dirty="0" smtClean="0">
                <a:ln>
                  <a:noFill/>
                </a:ln>
                <a:solidFill>
                  <a:schemeClr val="tx1"/>
                </a:solidFill>
                <a:effectLst/>
                <a:uLnTx/>
                <a:uFillTx/>
                <a:latin typeface="Calibri" pitchFamily="34" charset="0"/>
                <a:ea typeface="+mn-ea"/>
                <a:cs typeface="+mn-cs"/>
              </a:rPr>
              <a:t> κατάσταση του όγκου της, παρ’ όλο που αυτή επηρεάζει καθοριστικά την επιλογή της θεραπείας της</a:t>
            </a:r>
          </a:p>
          <a:p>
            <a:pPr marL="285750" marR="0" lvl="0" indent="-285750" algn="l" defTabSz="914400" rtl="0" eaLnBrk="0" fontAlgn="base" latinLnBrk="0" hangingPunct="0">
              <a:lnSpc>
                <a:spcPct val="100000"/>
              </a:lnSpc>
              <a:spcBef>
                <a:spcPct val="50000"/>
              </a:spcBef>
              <a:spcAft>
                <a:spcPct val="0"/>
              </a:spcAft>
              <a:buClrTx/>
              <a:buSzPct val="100000"/>
              <a:buFontTx/>
              <a:buChar char="•"/>
              <a:tabLst/>
              <a:defRPr/>
            </a:pPr>
            <a:r>
              <a:rPr kumimoji="0" lang="el-GR" sz="1800" b="0" i="0" u="none" strike="noStrike" kern="0" cap="none" spc="0" normalizeH="0" baseline="0" noProof="0" dirty="0" smtClean="0">
                <a:ln>
                  <a:noFill/>
                </a:ln>
                <a:solidFill>
                  <a:schemeClr val="tx1"/>
                </a:solidFill>
                <a:effectLst/>
                <a:uLnTx/>
                <a:uFillTx/>
                <a:latin typeface="Calibri" pitchFamily="34" charset="0"/>
                <a:ea typeface="+mn-ea"/>
                <a:cs typeface="+mn-cs"/>
              </a:rPr>
              <a:t>Οι ασθενείς θεωρούν  ότι είναι επαρκώς ενημερωμένες για πολλές πτυχές της νόσου, αν και σε συγκεκριμένες ερωτήσεις δεν κατάφεραν να ανακαλέσουν μόνες τους παραμέτρους καθοριστικές για την επιλογή της θεραπείας και την πορεία της νόσου </a:t>
            </a:r>
            <a:endParaRPr kumimoji="0" lang="en-US" sz="1800" b="0" i="0" u="none" strike="noStrike" kern="0" cap="none" spc="0" normalizeH="0" baseline="0" noProof="0" dirty="0">
              <a:ln>
                <a:noFill/>
              </a:ln>
              <a:solidFill>
                <a:schemeClr val="tx1"/>
              </a:solidFill>
              <a:effectLst/>
              <a:uLnTx/>
              <a:uFillTx/>
              <a:latin typeface="Calibri" pitchFamily="34" charset="0"/>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Ταυτότητα </a:t>
            </a:r>
            <a:r>
              <a:rPr lang="el-GR" sz="2800" dirty="0" smtClean="0">
                <a:latin typeface="Calibri" pitchFamily="34" charset="0"/>
              </a:rPr>
              <a:t>Έρευνας</a:t>
            </a:r>
            <a:endParaRPr lang="en-US" sz="2800" dirty="0">
              <a:latin typeface="Calibri" pitchFamily="34" charset="0"/>
            </a:endParaRPr>
          </a:p>
        </p:txBody>
      </p:sp>
      <p:sp>
        <p:nvSpPr>
          <p:cNvPr id="55299" name="Rectangle 3"/>
          <p:cNvSpPr>
            <a:spLocks noGrp="1" noChangeArrowheads="1"/>
          </p:cNvSpPr>
          <p:nvPr>
            <p:ph idx="1"/>
          </p:nvPr>
        </p:nvSpPr>
        <p:spPr bwMode="auto">
          <a:xfrm>
            <a:off x="5143500" y="1214422"/>
            <a:ext cx="4268787" cy="4525963"/>
          </a:xfrm>
          <a:noFill/>
          <a:ln>
            <a:miter lim="800000"/>
            <a:headEnd/>
            <a:tailEnd/>
          </a:ln>
        </p:spPr>
        <p:txBody>
          <a:bodyPr vert="horz" wrap="square" lIns="91440" tIns="45720" rIns="91440" bIns="45720" numCol="1" anchor="t" anchorCtr="0" compatLnSpc="1">
            <a:prstTxWarp prst="textNoShape">
              <a:avLst/>
            </a:prstTxWarp>
          </a:bodyPr>
          <a:lstStyle/>
          <a:p>
            <a:pPr>
              <a:lnSpc>
                <a:spcPct val="170000"/>
              </a:lnSpc>
            </a:pPr>
            <a:r>
              <a:rPr lang="el-GR" sz="1800" b="1" dirty="0">
                <a:latin typeface="Calibri" pitchFamily="34" charset="0"/>
              </a:rPr>
              <a:t>198 γυναίκες</a:t>
            </a:r>
            <a:r>
              <a:rPr lang="el-GR" sz="1800" dirty="0">
                <a:latin typeface="Calibri" pitchFamily="34" charset="0"/>
              </a:rPr>
              <a:t> με </a:t>
            </a:r>
            <a:r>
              <a:rPr lang="el-GR" sz="1800" b="1" dirty="0">
                <a:latin typeface="Calibri" pitchFamily="34" charset="0"/>
              </a:rPr>
              <a:t>πρώιμο</a:t>
            </a:r>
            <a:r>
              <a:rPr lang="el-GR" sz="1800" dirty="0">
                <a:latin typeface="Calibri" pitchFamily="34" charset="0"/>
              </a:rPr>
              <a:t> καρκίνο μαστού, ο οποίος έχει διαγνωστεί </a:t>
            </a:r>
            <a:r>
              <a:rPr lang="el-GR" sz="1800" b="1" dirty="0">
                <a:latin typeface="Calibri" pitchFamily="34" charset="0"/>
              </a:rPr>
              <a:t>0-12 μήνες</a:t>
            </a:r>
            <a:r>
              <a:rPr lang="el-GR" sz="1800" dirty="0">
                <a:latin typeface="Calibri" pitchFamily="34" charset="0"/>
              </a:rPr>
              <a:t> πριν</a:t>
            </a:r>
          </a:p>
          <a:p>
            <a:pPr>
              <a:lnSpc>
                <a:spcPct val="170000"/>
              </a:lnSpc>
            </a:pPr>
            <a:r>
              <a:rPr lang="el-GR" sz="1800" dirty="0" smtClean="0">
                <a:latin typeface="Calibri" pitchFamily="34" charset="0"/>
              </a:rPr>
              <a:t>Διάμεση </a:t>
            </a:r>
            <a:r>
              <a:rPr lang="el-GR" sz="1800" dirty="0">
                <a:latin typeface="Calibri" pitchFamily="34" charset="0"/>
              </a:rPr>
              <a:t>ηλικία δείγματος = </a:t>
            </a:r>
            <a:r>
              <a:rPr lang="el-GR" sz="1800" dirty="0" smtClean="0">
                <a:latin typeface="Calibri" pitchFamily="34" charset="0"/>
              </a:rPr>
              <a:t>50 </a:t>
            </a:r>
            <a:r>
              <a:rPr lang="el-GR" sz="1800" dirty="0">
                <a:latin typeface="Calibri" pitchFamily="34" charset="0"/>
              </a:rPr>
              <a:t>έτη</a:t>
            </a:r>
          </a:p>
          <a:p>
            <a:pPr>
              <a:lnSpc>
                <a:spcPct val="170000"/>
              </a:lnSpc>
            </a:pPr>
            <a:r>
              <a:rPr lang="el-GR" sz="1800" dirty="0">
                <a:latin typeface="Calibri" pitchFamily="34" charset="0"/>
              </a:rPr>
              <a:t>Τυπική Απόκλιση = 10,8 έτη</a:t>
            </a:r>
          </a:p>
          <a:p>
            <a:pPr>
              <a:lnSpc>
                <a:spcPct val="170000"/>
              </a:lnSpc>
            </a:pPr>
            <a:r>
              <a:rPr lang="el-GR" sz="1800" dirty="0">
                <a:latin typeface="Calibri" pitchFamily="34" charset="0"/>
              </a:rPr>
              <a:t>Εύρος Ηλικίας = 26-78</a:t>
            </a:r>
          </a:p>
          <a:p>
            <a:pPr>
              <a:lnSpc>
                <a:spcPct val="170000"/>
              </a:lnSpc>
            </a:pPr>
            <a:r>
              <a:rPr lang="el-GR" sz="1800" dirty="0">
                <a:latin typeface="Calibri" pitchFamily="34" charset="0"/>
              </a:rPr>
              <a:t>Η έρευνα είναι σε εξέλιξη…</a:t>
            </a:r>
          </a:p>
          <a:p>
            <a:pPr>
              <a:lnSpc>
                <a:spcPct val="170000"/>
              </a:lnSpc>
            </a:pPr>
            <a:endParaRPr lang="el-GR" sz="1800" dirty="0">
              <a:latin typeface="Calibri" pitchFamily="34" charset="0"/>
            </a:endParaRPr>
          </a:p>
        </p:txBody>
      </p:sp>
      <p:graphicFrame>
        <p:nvGraphicFramePr>
          <p:cNvPr id="4" name="1 - Γράφημα"/>
          <p:cNvGraphicFramePr/>
          <p:nvPr/>
        </p:nvGraphicFramePr>
        <p:xfrm>
          <a:off x="714344" y="1357298"/>
          <a:ext cx="4071966" cy="371477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Ταυτότητα Έρευνας – Προέλευση Δείγματος</a:t>
            </a:r>
            <a:endParaRPr lang="en-US" sz="2800" dirty="0">
              <a:latin typeface="Calibri" pitchFamily="34" charset="0"/>
            </a:endParaRPr>
          </a:p>
        </p:txBody>
      </p:sp>
      <p:graphicFrame>
        <p:nvGraphicFramePr>
          <p:cNvPr id="7" name="Chart 3"/>
          <p:cNvGraphicFramePr>
            <a:graphicFrameLocks noGrp="1"/>
          </p:cNvGraphicFramePr>
          <p:nvPr>
            <p:ph sz="half" idx="1"/>
          </p:nvPr>
        </p:nvGraphicFramePr>
        <p:xfrm>
          <a:off x="428592" y="1857364"/>
          <a:ext cx="4714908" cy="357190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Object 9"/>
          <p:cNvGraphicFramePr>
            <a:graphicFrameLocks noGrp="1" noChangeAspect="1"/>
          </p:cNvGraphicFramePr>
          <p:nvPr>
            <p:ph sz="half" idx="2"/>
          </p:nvPr>
        </p:nvGraphicFramePr>
        <p:xfrm>
          <a:off x="5219699" y="1857364"/>
          <a:ext cx="4836621" cy="357188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Ταυτότητα Έρευνας – Επίπεδο </a:t>
            </a:r>
            <a:r>
              <a:rPr lang="el-GR" sz="2800" dirty="0" smtClean="0">
                <a:latin typeface="Calibri" pitchFamily="34" charset="0"/>
              </a:rPr>
              <a:t>Μόρφωσης </a:t>
            </a:r>
            <a:r>
              <a:rPr lang="el-GR" sz="2800" dirty="0">
                <a:latin typeface="Calibri" pitchFamily="34" charset="0"/>
              </a:rPr>
              <a:t>και Ασφαλιστικός Φορέας</a:t>
            </a:r>
            <a:endParaRPr lang="en-US" sz="2800" dirty="0">
              <a:latin typeface="Calibri" pitchFamily="34" charset="0"/>
            </a:endParaRPr>
          </a:p>
        </p:txBody>
      </p:sp>
      <p:graphicFrame>
        <p:nvGraphicFramePr>
          <p:cNvPr id="5" name="1 - Γράφημα"/>
          <p:cNvGraphicFramePr/>
          <p:nvPr/>
        </p:nvGraphicFramePr>
        <p:xfrm>
          <a:off x="5357814" y="2285992"/>
          <a:ext cx="4500594" cy="300039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1 - Γράφημα"/>
          <p:cNvGraphicFramePr/>
          <p:nvPr/>
        </p:nvGraphicFramePr>
        <p:xfrm>
          <a:off x="357154" y="2285992"/>
          <a:ext cx="4572000" cy="300039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smtClean="0">
                <a:latin typeface="Calibri" pitchFamily="34" charset="0"/>
              </a:rPr>
              <a:t>Πώς </a:t>
            </a:r>
            <a:r>
              <a:rPr lang="el-GR" sz="2800" dirty="0">
                <a:latin typeface="Calibri" pitchFamily="34" charset="0"/>
              </a:rPr>
              <a:t>πρώτα εντοπίσατε ότι είχατε κάποιο όγκο στο μαστό σας;</a:t>
            </a:r>
            <a:endParaRPr lang="en-US" sz="2800" dirty="0">
              <a:latin typeface="Calibri" pitchFamily="34" charset="0"/>
            </a:endParaRPr>
          </a:p>
        </p:txBody>
      </p:sp>
      <p:graphicFrame>
        <p:nvGraphicFramePr>
          <p:cNvPr id="4" name="1 - Γράφημα"/>
          <p:cNvGraphicFramePr/>
          <p:nvPr/>
        </p:nvGraphicFramePr>
        <p:xfrm>
          <a:off x="2714608" y="1285860"/>
          <a:ext cx="5143536" cy="457203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a:latin typeface="Calibri" pitchFamily="34" charset="0"/>
              </a:rPr>
              <a:t>Αν εντοπίσατε τον όγκο μόνη σας, </a:t>
            </a:r>
            <a:r>
              <a:rPr lang="el-GR" sz="2800" dirty="0" smtClean="0">
                <a:latin typeface="Calibri" pitchFamily="34" charset="0"/>
              </a:rPr>
              <a:t>τί </a:t>
            </a:r>
            <a:r>
              <a:rPr lang="el-GR" sz="2800" dirty="0">
                <a:latin typeface="Calibri" pitchFamily="34" charset="0"/>
              </a:rPr>
              <a:t>ειδικότητας ήταν ο ιατρός που επισκεφθήκατε μετά τον εντοπισμό;</a:t>
            </a:r>
            <a:endParaRPr lang="en-US" sz="2800" dirty="0">
              <a:latin typeface="Calibri" pitchFamily="34" charset="0"/>
            </a:endParaRPr>
          </a:p>
        </p:txBody>
      </p:sp>
      <p:graphicFrame>
        <p:nvGraphicFramePr>
          <p:cNvPr id="3" name="1 - Γράφημα"/>
          <p:cNvGraphicFramePr/>
          <p:nvPr/>
        </p:nvGraphicFramePr>
        <p:xfrm>
          <a:off x="2500294" y="2071678"/>
          <a:ext cx="5643586" cy="30861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smtClean="0">
                <a:latin typeface="Calibri" pitchFamily="34" charset="0"/>
              </a:rPr>
              <a:t>Τί </a:t>
            </a:r>
            <a:r>
              <a:rPr lang="el-GR" sz="2800" dirty="0">
                <a:latin typeface="Calibri" pitchFamily="34" charset="0"/>
              </a:rPr>
              <a:t>ειδικότητας ήταν ο ιατρός στον οποίο σας παρέπεμψαν;</a:t>
            </a:r>
            <a:endParaRPr lang="en-US" sz="2800" dirty="0">
              <a:latin typeface="Calibri" pitchFamily="34" charset="0"/>
            </a:endParaRPr>
          </a:p>
        </p:txBody>
      </p:sp>
      <p:graphicFrame>
        <p:nvGraphicFramePr>
          <p:cNvPr id="3" name="1 - Γράφημα"/>
          <p:cNvGraphicFramePr/>
          <p:nvPr/>
        </p:nvGraphicFramePr>
        <p:xfrm>
          <a:off x="2500294" y="1357298"/>
          <a:ext cx="5357834" cy="385765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800" dirty="0" smtClean="0">
                <a:latin typeface="Calibri" pitchFamily="34" charset="0"/>
              </a:rPr>
              <a:t>Τί </a:t>
            </a:r>
            <a:r>
              <a:rPr lang="el-GR" sz="2800" dirty="0">
                <a:latin typeface="Calibri" pitchFamily="34" charset="0"/>
              </a:rPr>
              <a:t>ειδικότητας είναι ο ιατρός που σας παρακολουθεί σήμερα;</a:t>
            </a:r>
            <a:endParaRPr lang="en-US" sz="2800" dirty="0">
              <a:latin typeface="Calibri" pitchFamily="34" charset="0"/>
            </a:endParaRPr>
          </a:p>
        </p:txBody>
      </p:sp>
      <p:graphicFrame>
        <p:nvGraphicFramePr>
          <p:cNvPr id="4" name="4 - Γράφημα"/>
          <p:cNvGraphicFramePr/>
          <p:nvPr/>
        </p:nvGraphicFramePr>
        <p:xfrm>
          <a:off x="2857500" y="2057400"/>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ARPPTTYPE" val="RXPpotRXPP"/>
  <p:tag name="VARPOTVERSION" val="RXP4.0"/>
  <p:tag name="VARPPTLANG" val="RXPEnglish"/>
  <p:tag name="VARPPTLANGSEL" val="RXPEnglish"/>
  <p:tag name="VARPPTGRIDMODE" val="RXPRocheGrid"/>
  <p:tag name="VARPPTPAPER" val="RXPRXP"/>
  <p:tag name="VARPPTCOMPATIBLE4" val="RXP"/>
  <p:tag name="VARPPTCOMPATIBLERD03" val="RXP"/>
  <p:tag name="VARPPTSLIDEFORMAT" val="RXP"/>
  <p:tag name="VARSAVEMESSAGETIMESTAMP" val="RXP18/10/2010"/>
</p:tagLst>
</file>

<file path=ppt/theme/theme1.xml><?xml version="1.0" encoding="utf-8"?>
<a:theme xmlns:a="http://schemas.openxmlformats.org/drawingml/2006/main" name="Roche">
  <a:themeElements>
    <a:clrScheme name="Custom 2">
      <a:dk1>
        <a:srgbClr val="000000"/>
      </a:dk1>
      <a:lt1>
        <a:srgbClr val="FFFFFF"/>
      </a:lt1>
      <a:dk2>
        <a:srgbClr val="000000"/>
      </a:dk2>
      <a:lt2>
        <a:srgbClr val="00B7A5"/>
      </a:lt2>
      <a:accent1>
        <a:srgbClr val="F6BF69"/>
      </a:accent1>
      <a:accent2>
        <a:srgbClr val="618FFD"/>
      </a:accent2>
      <a:accent3>
        <a:srgbClr val="FFFFFF"/>
      </a:accent3>
      <a:accent4>
        <a:srgbClr val="000000"/>
      </a:accent4>
      <a:accent5>
        <a:srgbClr val="FADCB9"/>
      </a:accent5>
      <a:accent6>
        <a:srgbClr val="5781E5"/>
      </a:accent6>
      <a:hlink>
        <a:srgbClr val="9AB3EF"/>
      </a:hlink>
      <a:folHlink>
        <a:srgbClr val="CECECE"/>
      </a:folHlink>
    </a:clrScheme>
    <a:fontScheme name="Roche">
      <a:majorFont>
        <a:latin typeface="Imago"/>
        <a:ea typeface=""/>
        <a:cs typeface=""/>
      </a:majorFont>
      <a:minorFont>
        <a:latin typeface="Imag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Imago" pitchFamily="2"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Imago" pitchFamily="2" charset="0"/>
          </a:defRPr>
        </a:defPPr>
      </a:lstStyle>
    </a:lnDef>
  </a:objectDefaults>
  <a:extraClrSchemeLst>
    <a:extraClrScheme>
      <a:clrScheme name="Roche 1">
        <a:dk1>
          <a:srgbClr val="00B7A5"/>
        </a:dk1>
        <a:lt1>
          <a:srgbClr val="FFFFFF"/>
        </a:lt1>
        <a:dk2>
          <a:srgbClr val="00279F"/>
        </a:dk2>
        <a:lt2>
          <a:srgbClr val="FFFFFF"/>
        </a:lt2>
        <a:accent1>
          <a:srgbClr val="F6BF69"/>
        </a:accent1>
        <a:accent2>
          <a:srgbClr val="618FFD"/>
        </a:accent2>
        <a:accent3>
          <a:srgbClr val="AAACCD"/>
        </a:accent3>
        <a:accent4>
          <a:srgbClr val="DADADA"/>
        </a:accent4>
        <a:accent5>
          <a:srgbClr val="FADCB9"/>
        </a:accent5>
        <a:accent6>
          <a:srgbClr val="5781E5"/>
        </a:accent6>
        <a:hlink>
          <a:srgbClr val="F76681"/>
        </a:hlink>
        <a:folHlink>
          <a:srgbClr val="CECECE"/>
        </a:folHlink>
      </a:clrScheme>
      <a:clrMap bg1="dk2" tx1="lt1" bg2="dk1" tx2="lt2" accent1="accent1" accent2="accent2" accent3="accent3" accent4="accent4" accent5="accent5" accent6="accent6" hlink="hlink" folHlink="folHlink"/>
    </a:extraClrScheme>
    <a:extraClrScheme>
      <a:clrScheme name="Roche 2">
        <a:dk1>
          <a:srgbClr val="00FF00"/>
        </a:dk1>
        <a:lt1>
          <a:srgbClr val="FFFFFF"/>
        </a:lt1>
        <a:dk2>
          <a:srgbClr val="00007F"/>
        </a:dk2>
        <a:lt2>
          <a:srgbClr val="FFFFFF"/>
        </a:lt2>
        <a:accent1>
          <a:srgbClr val="FFFF00"/>
        </a:accent1>
        <a:accent2>
          <a:srgbClr val="00FFFF"/>
        </a:accent2>
        <a:accent3>
          <a:srgbClr val="AAAAC0"/>
        </a:accent3>
        <a:accent4>
          <a:srgbClr val="DADADA"/>
        </a:accent4>
        <a:accent5>
          <a:srgbClr val="FFFFAA"/>
        </a:accent5>
        <a:accent6>
          <a:srgbClr val="00E7E7"/>
        </a:accent6>
        <a:hlink>
          <a:srgbClr val="FF0000"/>
        </a:hlink>
        <a:folHlink>
          <a:srgbClr val="CECECE"/>
        </a:folHlink>
      </a:clrScheme>
      <a:clrMap bg1="dk2" tx1="lt1" bg2="dk1" tx2="lt2" accent1="accent1" accent2="accent2" accent3="accent3" accent4="accent4" accent5="accent5" accent6="accent6" hlink="hlink" folHlink="folHlink"/>
    </a:extraClrScheme>
    <a:extraClrScheme>
      <a:clrScheme name="Roche 3">
        <a:dk1>
          <a:srgbClr val="000000"/>
        </a:dk1>
        <a:lt1>
          <a:srgbClr val="FFFFFF"/>
        </a:lt1>
        <a:dk2>
          <a:srgbClr val="000000"/>
        </a:dk2>
        <a:lt2>
          <a:srgbClr val="00B7A5"/>
        </a:lt2>
        <a:accent1>
          <a:srgbClr val="F6BF69"/>
        </a:accent1>
        <a:accent2>
          <a:srgbClr val="618FFD"/>
        </a:accent2>
        <a:accent3>
          <a:srgbClr val="FFFFFF"/>
        </a:accent3>
        <a:accent4>
          <a:srgbClr val="000000"/>
        </a:accent4>
        <a:accent5>
          <a:srgbClr val="FADCB9"/>
        </a:accent5>
        <a:accent6>
          <a:srgbClr val="5781E5"/>
        </a:accent6>
        <a:hlink>
          <a:srgbClr val="F76681"/>
        </a:hlink>
        <a:folHlink>
          <a:srgbClr val="CECECE"/>
        </a:folHlink>
      </a:clrScheme>
      <a:clrMap bg1="lt1" tx1="dk1" bg2="lt2" tx2="dk2" accent1="accent1" accent2="accent2" accent3="accent3" accent4="accent4" accent5="accent5" accent6="accent6" hlink="hlink" folHlink="folHlink"/>
    </a:extraClrScheme>
    <a:extraClrScheme>
      <a:clrScheme name="Roche 4">
        <a:dk1>
          <a:srgbClr val="000000"/>
        </a:dk1>
        <a:lt1>
          <a:srgbClr val="FFFFFF"/>
        </a:lt1>
        <a:dk2>
          <a:srgbClr val="000000"/>
        </a:dk2>
        <a:lt2>
          <a:srgbClr val="00FF00"/>
        </a:lt2>
        <a:accent1>
          <a:srgbClr val="FF00FF"/>
        </a:accent1>
        <a:accent2>
          <a:srgbClr val="00FFFF"/>
        </a:accent2>
        <a:accent3>
          <a:srgbClr val="FFFFFF"/>
        </a:accent3>
        <a:accent4>
          <a:srgbClr val="000000"/>
        </a:accent4>
        <a:accent5>
          <a:srgbClr val="FFAAFF"/>
        </a:accent5>
        <a:accent6>
          <a:srgbClr val="00E7E7"/>
        </a:accent6>
        <a:hlink>
          <a:srgbClr val="FF0000"/>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764</TotalTime>
  <Pages>16</Pages>
  <Words>649</Words>
  <Application>Microsoft PowerPoint 4.0</Application>
  <PresentationFormat>Διαφάνειες 35 χιλ.</PresentationFormat>
  <Paragraphs>124</Paragraphs>
  <Slides>20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Roche</vt:lpstr>
      <vt:lpstr>Διαφάνεια 1</vt:lpstr>
      <vt:lpstr>Σκοπός της έρευνας</vt:lpstr>
      <vt:lpstr>Ταυτότητα Έρευνας</vt:lpstr>
      <vt:lpstr>Ταυτότητα Έρευνας – Προέλευση Δείγματος</vt:lpstr>
      <vt:lpstr>Ταυτότητα Έρευνας – Επίπεδο Μόρφωσης και Ασφαλιστικός Φορέας</vt:lpstr>
      <vt:lpstr>Πώς πρώτα εντοπίσατε ότι είχατε κάποιο όγκο στο μαστό σας;</vt:lpstr>
      <vt:lpstr>Αν εντοπίσατε τον όγκο μόνη σας, τί ειδικότητας ήταν ο ιατρός που επισκεφθήκατε μετά τον εντοπισμό;</vt:lpstr>
      <vt:lpstr>Τί ειδικότητας ήταν ο ιατρός στον οποίο σας παρέπεμψαν;</vt:lpstr>
      <vt:lpstr>Τί ειδικότητας είναι ο ιατρός που σας παρακολουθεί σήμερα;</vt:lpstr>
      <vt:lpstr>Θυμάστε ποιοί παράγοντες ανιχνεύθηκαν στη βιοψία σας;</vt:lpstr>
      <vt:lpstr>Στη βιοψία σας σε ποιά κατάσταση ανιχνεύθηκε ο Her2;</vt:lpstr>
      <vt:lpstr> Τί πιστεύετε ότι επηρεάζει η κατάσταση του Her2;</vt:lpstr>
      <vt:lpstr> Γνωρίζετε ποιά θεραπεία σας χορηγείται ειδικά για τον Her2;</vt:lpstr>
      <vt:lpstr>Σε μία κλίμακα 1-5, πόσο ενημερωμένη θεωρείτε ότι είστε σχετικά με τον τύπο καρκίνου μαστού σας;</vt:lpstr>
      <vt:lpstr>Σε μία κλίμακα 1-5, πόσο ενημερωμένη θεωρείτε ότι είστε σχετικά με τις διαθέσιμες θεραπείες;</vt:lpstr>
      <vt:lpstr>Σε μία κλίμακα 1-5, πόσο ενημερωμένη θεωρείτε ότι είστε σχετικά με τις ανεπιθύμητες ενέργειες της θεραπείας σας;</vt:lpstr>
      <vt:lpstr>Σε μία κλίμακα 1-5, πόσο ενημερωμένη θεωρείτε ότι είστε σχετικά με τη διάρκεια της θεραπείας σας;</vt:lpstr>
      <vt:lpstr>Σε μία κλίμακα 1-5, πόσο ενημερωμένη θεωρείτε ότι είστε σχετικά με την πιθανή πορεία της νόσου σας;</vt:lpstr>
      <vt:lpstr>Διαφάνεια 19</vt:lpstr>
      <vt:lpstr>Μερικά πρώτα συμπεράσματα…</vt:lpstr>
    </vt:vector>
  </TitlesOfParts>
  <Company>F. Hoffmann-La Roche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ΟΡΙΣΜΟΣ  ΚΟΜΠΟΛΟΓΙΟΥ Ο ορισμός της λέξης κομπολόι είναι σύνθετος.  Κόμπο-λοι, στην αρχαία ελληνική ιστορία θεωρητικά, ο κόμπος είναι ο κρότος, ο θόρυβος δύο αντικειμένων που συγκρούονται μεταξύ τους.  Η κατάληξη «οι» σημαίνει σειρά σε μήκος, ομοίων πραγμάτων.  Κομπολόι λοιπόν είναι ο θόρυβος που κάνουν οι χάντρες περασμένες στη σειρά με σχοινί.  Αρκετός κόσμος συνδυάζει τις λέξεις μοιρολόι – κομπολόι όπως επαναλαμβάνεται ρυθμικά ο θρήνος στο μοιρολόι έτσι και ο κύκλος με τις χάντρες κλείνει μέσα τους καημούς, που έρχονται και φεύγουν, έρχονται και φεύγουν... ΙΣΤΟΡΙΑ  ΚΟΜΠΟΛΟΓΙΟΥ Οι χάντρες συνόδευαν τους ανθρώπους από την αρχή της ανθρωπότητας.  Αρχικά χρησιμοποιούνταν ως φυλακτά, ως μεταφυσική πηγή δύναμης που βοηθούσε στην αναζήτηση τροφής.  Παρομοίως χρησιμοποιούνταν ως προστασία κατά των εχθρών στη μάχη και ως θεραπευτική άμυνα για διάφορες ασθένειες.  Όταν οι αγροτικές και φυλετικές κοινωνίες με διάφορες θρησκευτικές ρίζες οργανώθηκαν σε πολιτισμούς με συγκεκριμένες θρησκείες, οι χάντρες απέκτησαν λειτουργικό χαρακτήρα.  Η λειτουργικότητα και ο τρόπος χρήσης των χαντρών προσευχής, είναι κοινός για όλους τους λαούς.  Χρησιμοποιούνται για να μετρούν την πίστη μέσω της προσευχής.  Σε κάθε μια όμως θρησκεία, τα υλικά η ποσότητα αυτών και η θρησκευτική προσευχή είναι διαφορετικά. SUDURUS ( ΑΠΟ  ΣΚΟΝΗ  ΚΕΧΡΙΜΠΑΡΙΟΥ)  AMBER (ΚΕΧΡΙΜΠΑΡΙ) Το κεχριμπάρι ή ήλεκτρο είναι γνωστό από την αρχαιότητα.  Οι αρχαίοι Έλληνες πίστευαν ότι το «λυγούριον» (κεχριμπάρι) προέρχεται από του ούρα του λίγκα.  Είχαν δε παρατηρήσει ότι το κεχριμπάρι έχει την ιδιότητα, όταν τριφτεί, να έλκει διάφορα αντικείμενα.  Αυτός είναι ο λόγος που το ονόμασαν Ήλεκτρο. Το ειδικό του βάρος είναι ελάχιστα μεγαλύτερο από αυτό του νερού με αποτέλεσμα να επιπλέει, μένοντας στην επιφάνεια του νερού κορεσμένου με αλάτι ή θαλασσινού νερού.  Το χρώμα του ποικίλει από εντελώς διάφανο έως σχεδόν αδιάφανο.  Σχεδόν όλα τα κεχριμπάρια περιέχουν εγκλείσματα.  Η κολλώδης ρητίνη των δένδρων, λίγο πριν καταπλακωθεί από χώμα και θαφτεί μάζευε πάνω της υπολείμματα φυτών, διάφορα ορυκτά, και πολύ σπάνια διάφορα ζωύφια και σπονδυλωτά.  Αυτής της μορφής τα κεχριμπάρια αποτελούν σήμερα σχεδόν μουσειακά κομμάτια.  Ο χρωματισμός ουράνιου τόξου μέσα στο κεχριμπάρι προκαλείται από την εμβολή φωτός φυσαλίδων αέρα.</dc:title>
  <dc:subject/>
  <dc:creator>axiotiss</dc:creator>
  <cp:keywords/>
  <dc:description/>
  <cp:lastModifiedBy>User</cp:lastModifiedBy>
  <cp:revision>86</cp:revision>
  <cp:lastPrinted>1998-09-09T08:32:30Z</cp:lastPrinted>
  <dcterms:created xsi:type="dcterms:W3CDTF">2005-01-24T10:16:27Z</dcterms:created>
  <dcterms:modified xsi:type="dcterms:W3CDTF">2010-10-22T12:54:06Z</dcterms:modified>
</cp:coreProperties>
</file>